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Default Extension="jpeg" ContentType="image/jpeg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Default Extension="pdf" ContentType="application/pdf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Default Extension="wmf" ContentType="image/x-wmf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49" r:id="rId1"/>
  </p:sldMasterIdLst>
  <p:notesMasterIdLst>
    <p:notesMasterId r:id="rId37"/>
  </p:notesMasterIdLst>
  <p:sldIdLst>
    <p:sldId id="256" r:id="rId2"/>
    <p:sldId id="340" r:id="rId3"/>
    <p:sldId id="341" r:id="rId4"/>
    <p:sldId id="342" r:id="rId5"/>
    <p:sldId id="343" r:id="rId6"/>
    <p:sldId id="351" r:id="rId7"/>
    <p:sldId id="365" r:id="rId8"/>
    <p:sldId id="344" r:id="rId9"/>
    <p:sldId id="345" r:id="rId10"/>
    <p:sldId id="346" r:id="rId11"/>
    <p:sldId id="347" r:id="rId12"/>
    <p:sldId id="348" r:id="rId13"/>
    <p:sldId id="349" r:id="rId14"/>
    <p:sldId id="350" r:id="rId15"/>
    <p:sldId id="352" r:id="rId16"/>
    <p:sldId id="353" r:id="rId17"/>
    <p:sldId id="354" r:id="rId18"/>
    <p:sldId id="355" r:id="rId19"/>
    <p:sldId id="356" r:id="rId20"/>
    <p:sldId id="357" r:id="rId21"/>
    <p:sldId id="366" r:id="rId22"/>
    <p:sldId id="336" r:id="rId23"/>
    <p:sldId id="359" r:id="rId24"/>
    <p:sldId id="360" r:id="rId25"/>
    <p:sldId id="367" r:id="rId26"/>
    <p:sldId id="358" r:id="rId27"/>
    <p:sldId id="369" r:id="rId28"/>
    <p:sldId id="368" r:id="rId29"/>
    <p:sldId id="361" r:id="rId30"/>
    <p:sldId id="337" r:id="rId31"/>
    <p:sldId id="338" r:id="rId32"/>
    <p:sldId id="362" r:id="rId33"/>
    <p:sldId id="363" r:id="rId34"/>
    <p:sldId id="339" r:id="rId35"/>
    <p:sldId id="364" r:id="rId3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-135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4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D876E7E-06F1-E147-AE72-07706452F8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FD5AD2-D837-7C48-85A2-9661C6E6641B}" type="slidenum">
              <a:rPr lang="en-US"/>
              <a:pPr/>
              <a:t>22</a:t>
            </a:fld>
            <a:endParaRPr lang="en-US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109C65-74BB-9743-A715-0489D3C72FD0}" type="slidenum">
              <a:rPr lang="en-US"/>
              <a:pPr/>
              <a:t>23</a:t>
            </a:fld>
            <a:endParaRPr lang="en-US"/>
          </a:p>
        </p:txBody>
      </p:sp>
      <p:sp>
        <p:nvSpPr>
          <p:cNvPr id="665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DDA075-1E53-BE4C-AB5B-ECEE0FCE79B1}" type="slidenum">
              <a:rPr lang="en-US"/>
              <a:pPr/>
              <a:t>24</a:t>
            </a:fld>
            <a:endParaRPr lang="en-US"/>
          </a:p>
        </p:txBody>
      </p:sp>
      <p:sp>
        <p:nvSpPr>
          <p:cNvPr id="6861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de-DE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457200" y="2362200"/>
            <a:ext cx="8305800" cy="1295400"/>
            <a:chOff x="288" y="192"/>
            <a:chExt cx="5232" cy="816"/>
          </a:xfrm>
        </p:grpSpPr>
        <p:sp>
          <p:nvSpPr>
            <p:cNvPr id="5" name="AutoShape 7"/>
            <p:cNvSpPr>
              <a:spLocks noChangeArrowheads="1"/>
            </p:cNvSpPr>
            <p:nvPr/>
          </p:nvSpPr>
          <p:spPr bwMode="auto">
            <a:xfrm>
              <a:off x="288" y="192"/>
              <a:ext cx="5232" cy="81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0000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>
              <a:outerShdw blurRad="63500" dist="117432" dir="4604261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AutoShape 8"/>
            <p:cNvSpPr>
              <a:spLocks noChangeArrowheads="1"/>
            </p:cNvSpPr>
            <p:nvPr/>
          </p:nvSpPr>
          <p:spPr bwMode="auto">
            <a:xfrm>
              <a:off x="316" y="216"/>
              <a:ext cx="5171" cy="75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9"/>
            <p:cNvSpPr>
              <a:spLocks/>
            </p:cNvSpPr>
            <p:nvPr/>
          </p:nvSpPr>
          <p:spPr bwMode="auto">
            <a:xfrm>
              <a:off x="456" y="245"/>
              <a:ext cx="4896" cy="124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588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450" y="342"/>
              <a:ext cx="4902" cy="9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36" y="98"/>
                </a:cxn>
                <a:cxn ang="0">
                  <a:pos x="4770" y="84"/>
                </a:cxn>
                <a:cxn ang="0">
                  <a:pos x="4902" y="6"/>
                </a:cxn>
                <a:cxn ang="0">
                  <a:pos x="6" y="0"/>
                </a:cxn>
              </a:cxnLst>
              <a:rect l="0" t="0" r="r" b="b"/>
              <a:pathLst>
                <a:path w="4902" h="98">
                  <a:moveTo>
                    <a:pt x="6" y="0"/>
                  </a:moveTo>
                  <a:cubicBezTo>
                    <a:pt x="0" y="72"/>
                    <a:pt x="45" y="97"/>
                    <a:pt x="136" y="98"/>
                  </a:cubicBezTo>
                  <a:lnTo>
                    <a:pt x="4770" y="84"/>
                  </a:lnTo>
                  <a:cubicBezTo>
                    <a:pt x="4857" y="80"/>
                    <a:pt x="4897" y="65"/>
                    <a:pt x="4902" y="6"/>
                  </a:cubicBezTo>
                  <a:lnTo>
                    <a:pt x="6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5882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auto">
            <a:xfrm flipV="1">
              <a:off x="408" y="672"/>
              <a:ext cx="4989" cy="288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tint val="82353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pitchFamily="-112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4384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152400" y="6248400"/>
            <a:ext cx="1905000" cy="457200"/>
          </a:xfr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2133600" y="6248400"/>
            <a:ext cx="4876800" cy="457200"/>
          </a:xfr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248400"/>
            <a:ext cx="1905000" cy="457200"/>
          </a:xfr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EE9BE866-D187-3847-B87A-89DF2F33C9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2D3C3-0A86-4548-93D2-55CD5745EF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368300"/>
            <a:ext cx="207645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68300"/>
            <a:ext cx="607695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EC9E0-B54C-904A-8B6A-195AD89D2C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E26E1A-2675-874E-A3A1-186DED0561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A7428-A369-DA4F-829E-D3225590D6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767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767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C1539-35E0-F64F-A17B-B4B264C6BE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5ED58C-B060-A74D-B579-00C8C47897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31DF9-BAD3-CF4E-AB6D-DF0EAC0B80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49B1F3-1810-804D-A601-8E6E7DB03E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DD48E4-9DD8-E840-86B7-36AC20DFE9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479BC-EBCC-C64B-BA6E-F30A168ABD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457200" y="304800"/>
            <a:ext cx="8305800" cy="762000"/>
            <a:chOff x="288" y="192"/>
            <a:chExt cx="5232" cy="816"/>
          </a:xfrm>
        </p:grpSpPr>
        <p:sp>
          <p:nvSpPr>
            <p:cNvPr id="3075" name="AutoShape 3"/>
            <p:cNvSpPr>
              <a:spLocks noChangeArrowheads="1"/>
            </p:cNvSpPr>
            <p:nvPr/>
          </p:nvSpPr>
          <p:spPr bwMode="auto">
            <a:xfrm>
              <a:off x="288" y="192"/>
              <a:ext cx="5232" cy="81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0000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>
              <a:outerShdw blurRad="63500" dist="117432" dir="4604261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6" name="AutoShape 4"/>
            <p:cNvSpPr>
              <a:spLocks noChangeArrowheads="1"/>
            </p:cNvSpPr>
            <p:nvPr/>
          </p:nvSpPr>
          <p:spPr bwMode="auto">
            <a:xfrm>
              <a:off x="316" y="216"/>
              <a:ext cx="5171" cy="75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7" name="Freeform 5"/>
            <p:cNvSpPr>
              <a:spLocks/>
            </p:cNvSpPr>
            <p:nvPr/>
          </p:nvSpPr>
          <p:spPr bwMode="auto">
            <a:xfrm>
              <a:off x="456" y="245"/>
              <a:ext cx="4896" cy="124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70588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8" name="Freeform 6"/>
            <p:cNvSpPr>
              <a:spLocks/>
            </p:cNvSpPr>
            <p:nvPr/>
          </p:nvSpPr>
          <p:spPr bwMode="auto">
            <a:xfrm>
              <a:off x="450" y="342"/>
              <a:ext cx="4902" cy="99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36" y="98"/>
                </a:cxn>
                <a:cxn ang="0">
                  <a:pos x="4770" y="84"/>
                </a:cxn>
                <a:cxn ang="0">
                  <a:pos x="4902" y="6"/>
                </a:cxn>
                <a:cxn ang="0">
                  <a:pos x="6" y="0"/>
                </a:cxn>
              </a:cxnLst>
              <a:rect l="0" t="0" r="r" b="b"/>
              <a:pathLst>
                <a:path w="4902" h="98">
                  <a:moveTo>
                    <a:pt x="6" y="0"/>
                  </a:moveTo>
                  <a:cubicBezTo>
                    <a:pt x="0" y="72"/>
                    <a:pt x="45" y="97"/>
                    <a:pt x="136" y="98"/>
                  </a:cubicBezTo>
                  <a:lnTo>
                    <a:pt x="4770" y="84"/>
                  </a:lnTo>
                  <a:cubicBezTo>
                    <a:pt x="4857" y="80"/>
                    <a:pt x="4897" y="65"/>
                    <a:pt x="4902" y="6"/>
                  </a:cubicBezTo>
                  <a:lnTo>
                    <a:pt x="6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5882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9" name="Freeform 7"/>
            <p:cNvSpPr>
              <a:spLocks/>
            </p:cNvSpPr>
            <p:nvPr/>
          </p:nvSpPr>
          <p:spPr bwMode="auto">
            <a:xfrm flipV="1">
              <a:off x="408" y="671"/>
              <a:ext cx="4989" cy="289"/>
            </a:xfrm>
            <a:custGeom>
              <a:avLst/>
              <a:gdLst/>
              <a:ahLst/>
              <a:cxnLst>
                <a:cxn ang="0">
                  <a:pos x="0" y="139"/>
                </a:cxn>
                <a:cxn ang="0">
                  <a:pos x="244" y="0"/>
                </a:cxn>
                <a:cxn ang="0">
                  <a:pos x="4712" y="0"/>
                </a:cxn>
                <a:cxn ang="0">
                  <a:pos x="4952" y="144"/>
                </a:cxn>
                <a:cxn ang="0">
                  <a:pos x="0" y="139"/>
                </a:cxn>
              </a:cxnLst>
              <a:rect l="0" t="0" r="r" b="b"/>
              <a:pathLst>
                <a:path w="4952" h="166">
                  <a:moveTo>
                    <a:pt x="0" y="139"/>
                  </a:moveTo>
                  <a:cubicBezTo>
                    <a:pt x="28" y="55"/>
                    <a:pt x="152" y="2"/>
                    <a:pt x="244" y="0"/>
                  </a:cubicBezTo>
                  <a:lnTo>
                    <a:pt x="4712" y="0"/>
                  </a:lnTo>
                  <a:cubicBezTo>
                    <a:pt x="4800" y="8"/>
                    <a:pt x="4944" y="62"/>
                    <a:pt x="4952" y="144"/>
                  </a:cubicBezTo>
                  <a:cubicBezTo>
                    <a:pt x="4167" y="166"/>
                    <a:pt x="0" y="139"/>
                    <a:pt x="0" y="1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tint val="82353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68300"/>
            <a:ext cx="77724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305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90800" y="6324600"/>
            <a:ext cx="381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77000" y="63246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3FDF7391-1B0B-ED40-A4CB-7FED427093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ＭＳ Ｐゴシック" pitchFamily="-65" charset="-128"/>
          <a:cs typeface="ＭＳ Ｐゴシック" pitchFamily="-6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20000"/>
        <a:buFont typeface="Arial" charset="0"/>
        <a:buChar char="•"/>
        <a:defRPr sz="3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charset="2"/>
        <a:buChar char="§"/>
        <a:defRPr sz="2800">
          <a:solidFill>
            <a:schemeClr val="tx1"/>
          </a:solidFill>
          <a:latin typeface="+mn-lt"/>
          <a:ea typeface="ＭＳ Ｐゴシック" pitchFamily="-112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•"/>
        <a:defRPr sz="2400">
          <a:solidFill>
            <a:schemeClr val="tx1"/>
          </a:solidFill>
          <a:latin typeface="+mn-lt"/>
          <a:ea typeface="ＭＳ Ｐゴシック" pitchFamily="-112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charset="2"/>
        <a:buChar char="§"/>
        <a:defRPr sz="2000">
          <a:solidFill>
            <a:schemeClr val="tx1"/>
          </a:solidFill>
          <a:latin typeface="+mn-lt"/>
          <a:ea typeface="ＭＳ Ｐゴシック" pitchFamily="-112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Arial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Arial" pitchFamily="-112" charset="0"/>
        <a:buChar char="•"/>
        <a:defRPr sz="20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jpe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4" Type="http://schemas.openxmlformats.org/officeDocument/2006/relationships/image" Target="../media/image37.wmf"/><Relationship Id="rId5" Type="http://schemas.openxmlformats.org/officeDocument/2006/relationships/image" Target="../media/image38.wmf"/><Relationship Id="rId6" Type="http://schemas.openxmlformats.org/officeDocument/2006/relationships/image" Target="../media/image39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1.wmf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20" Type="http://schemas.openxmlformats.org/officeDocument/2006/relationships/image" Target="../media/image21.pdf"/><Relationship Id="rId21" Type="http://schemas.openxmlformats.org/officeDocument/2006/relationships/image" Target="../media/image22.png"/><Relationship Id="rId22" Type="http://schemas.openxmlformats.org/officeDocument/2006/relationships/image" Target="../media/image42.png"/><Relationship Id="rId23" Type="http://schemas.openxmlformats.org/officeDocument/2006/relationships/image" Target="../media/image43.png"/><Relationship Id="rId10" Type="http://schemas.openxmlformats.org/officeDocument/2006/relationships/image" Target="../media/image11.pdf"/><Relationship Id="rId11" Type="http://schemas.openxmlformats.org/officeDocument/2006/relationships/image" Target="../media/image12.png"/><Relationship Id="rId12" Type="http://schemas.openxmlformats.org/officeDocument/2006/relationships/image" Target="../media/image13.pdf"/><Relationship Id="rId13" Type="http://schemas.openxmlformats.org/officeDocument/2006/relationships/image" Target="../media/image14.png"/><Relationship Id="rId14" Type="http://schemas.openxmlformats.org/officeDocument/2006/relationships/image" Target="../media/image15.pdf"/><Relationship Id="rId15" Type="http://schemas.openxmlformats.org/officeDocument/2006/relationships/image" Target="../media/image16.png"/><Relationship Id="rId16" Type="http://schemas.openxmlformats.org/officeDocument/2006/relationships/image" Target="../media/image17.pdf"/><Relationship Id="rId17" Type="http://schemas.openxmlformats.org/officeDocument/2006/relationships/image" Target="../media/image18.png"/><Relationship Id="rId18" Type="http://schemas.openxmlformats.org/officeDocument/2006/relationships/image" Target="../media/image19.pdf"/><Relationship Id="rId19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eg"/><Relationship Id="rId4" Type="http://schemas.openxmlformats.org/officeDocument/2006/relationships/image" Target="../media/image5.pdf"/><Relationship Id="rId5" Type="http://schemas.openxmlformats.org/officeDocument/2006/relationships/image" Target="../media/image6.png"/><Relationship Id="rId6" Type="http://schemas.openxmlformats.org/officeDocument/2006/relationships/image" Target="../media/image7.pdf"/><Relationship Id="rId7" Type="http://schemas.openxmlformats.org/officeDocument/2006/relationships/image" Target="../media/image8.png"/><Relationship Id="rId8" Type="http://schemas.openxmlformats.org/officeDocument/2006/relationships/image" Target="../media/image9.pd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Relationship Id="rId3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w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df"/><Relationship Id="rId20" Type="http://schemas.openxmlformats.org/officeDocument/2006/relationships/image" Target="../media/image22.png"/><Relationship Id="rId21" Type="http://schemas.openxmlformats.org/officeDocument/2006/relationships/image" Target="../media/image23.wmf"/><Relationship Id="rId10" Type="http://schemas.openxmlformats.org/officeDocument/2006/relationships/image" Target="../media/image12.png"/><Relationship Id="rId11" Type="http://schemas.openxmlformats.org/officeDocument/2006/relationships/image" Target="../media/image13.pdf"/><Relationship Id="rId12" Type="http://schemas.openxmlformats.org/officeDocument/2006/relationships/image" Target="../media/image14.png"/><Relationship Id="rId13" Type="http://schemas.openxmlformats.org/officeDocument/2006/relationships/image" Target="../media/image15.pdf"/><Relationship Id="rId14" Type="http://schemas.openxmlformats.org/officeDocument/2006/relationships/image" Target="../media/image16.png"/><Relationship Id="rId15" Type="http://schemas.openxmlformats.org/officeDocument/2006/relationships/image" Target="../media/image17.pdf"/><Relationship Id="rId16" Type="http://schemas.openxmlformats.org/officeDocument/2006/relationships/image" Target="../media/image18.png"/><Relationship Id="rId17" Type="http://schemas.openxmlformats.org/officeDocument/2006/relationships/image" Target="../media/image19.pdf"/><Relationship Id="rId18" Type="http://schemas.openxmlformats.org/officeDocument/2006/relationships/image" Target="../media/image20.png"/><Relationship Id="rId19" Type="http://schemas.openxmlformats.org/officeDocument/2006/relationships/image" Target="../media/image21.pd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pdf"/><Relationship Id="rId4" Type="http://schemas.openxmlformats.org/officeDocument/2006/relationships/image" Target="../media/image6.png"/><Relationship Id="rId5" Type="http://schemas.openxmlformats.org/officeDocument/2006/relationships/image" Target="../media/image7.pdf"/><Relationship Id="rId6" Type="http://schemas.openxmlformats.org/officeDocument/2006/relationships/image" Target="../media/image8.png"/><Relationship Id="rId7" Type="http://schemas.openxmlformats.org/officeDocument/2006/relationships/image" Target="../media/image9.pdf"/><Relationship Id="rId8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wm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i="1" dirty="0" smtClean="0"/>
              <a:t>Foundations of successful digital libraries, partnerships and sustainability</a:t>
            </a:r>
            <a:endParaRPr lang="en-US" sz="3200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886200"/>
            <a:ext cx="8305800" cy="2514600"/>
          </a:xfrm>
        </p:spPr>
        <p:txBody>
          <a:bodyPr/>
          <a:lstStyle/>
          <a:p>
            <a:r>
              <a:rPr lang="en-US" i="1" dirty="0" smtClean="0"/>
              <a:t>When a digital library is driven by its users</a:t>
            </a:r>
          </a:p>
          <a:p>
            <a:r>
              <a:rPr lang="en-US" dirty="0" smtClean="0"/>
              <a:t>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Gerd Kortemeyer</a:t>
            </a:r>
          </a:p>
          <a:p>
            <a:pPr>
              <a:buFont typeface="Arial" charset="0"/>
              <a:buNone/>
            </a:pPr>
            <a:r>
              <a:rPr lang="en-US" sz="2800" dirty="0" smtClean="0">
                <a:ea typeface="ＭＳ Ｐゴシック" charset="-128"/>
                <a:cs typeface="ＭＳ Ｐゴシック" charset="-128"/>
              </a:rPr>
              <a:t>Michigan State University</a:t>
            </a:r>
          </a:p>
          <a:p>
            <a:pPr>
              <a:buFont typeface="Arial" charset="0"/>
              <a:buNone/>
            </a:pPr>
            <a:r>
              <a:rPr lang="en-US" sz="2800" dirty="0" smtClean="0">
                <a:ea typeface="ＭＳ Ｐゴシック" charset="-128"/>
                <a:cs typeface="ＭＳ Ｐゴシック" charset="-128"/>
              </a:rPr>
              <a:t>LON-CAPA Project</a:t>
            </a:r>
          </a:p>
        </p:txBody>
      </p:sp>
      <p:pic>
        <p:nvPicPr>
          <p:cNvPr id="14340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5867400"/>
            <a:ext cx="127000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362200" y="1219200"/>
            <a:ext cx="44442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/>
              <a:t>EcoEd</a:t>
            </a:r>
            <a:r>
              <a:rPr lang="en-US" sz="3600" dirty="0"/>
              <a:t> DL Workshop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Be Selective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7172" name="Picture 4" descr="earth-hu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828800"/>
            <a:ext cx="8534400" cy="42672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92164" name="AutoShape 5"/>
          <p:cNvSpPr>
            <a:spLocks noChangeArrowheads="1"/>
          </p:cNvSpPr>
          <p:nvPr/>
        </p:nvSpPr>
        <p:spPr bwMode="auto">
          <a:xfrm>
            <a:off x="838200" y="3200400"/>
            <a:ext cx="1371600" cy="381000"/>
          </a:xfrm>
          <a:prstGeom prst="wedgeRectCallout">
            <a:avLst>
              <a:gd name="adj1" fmla="val 48162"/>
              <a:gd name="adj2" fmla="val -81667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USA: 106</a:t>
            </a:r>
          </a:p>
        </p:txBody>
      </p:sp>
      <p:sp>
        <p:nvSpPr>
          <p:cNvPr id="92165" name="AutoShape 6"/>
          <p:cNvSpPr>
            <a:spLocks noChangeArrowheads="1"/>
          </p:cNvSpPr>
          <p:nvPr/>
        </p:nvSpPr>
        <p:spPr bwMode="auto">
          <a:xfrm>
            <a:off x="533400" y="2209800"/>
            <a:ext cx="1600200" cy="381000"/>
          </a:xfrm>
          <a:prstGeom prst="wedgeRectCallout">
            <a:avLst>
              <a:gd name="adj1" fmla="val 52481"/>
              <a:gd name="adj2" fmla="val 84583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Canada: 6</a:t>
            </a:r>
          </a:p>
        </p:txBody>
      </p:sp>
      <p:sp>
        <p:nvSpPr>
          <p:cNvPr id="92166" name="AutoShape 7"/>
          <p:cNvSpPr>
            <a:spLocks noChangeArrowheads="1"/>
          </p:cNvSpPr>
          <p:nvPr/>
        </p:nvSpPr>
        <p:spPr bwMode="auto">
          <a:xfrm>
            <a:off x="3048000" y="2133600"/>
            <a:ext cx="1752600" cy="381000"/>
          </a:xfrm>
          <a:prstGeom prst="wedgeRectCallout">
            <a:avLst>
              <a:gd name="adj1" fmla="val 52356"/>
              <a:gd name="adj2" fmla="val 94583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Germany: 3</a:t>
            </a:r>
          </a:p>
        </p:txBody>
      </p:sp>
      <p:sp>
        <p:nvSpPr>
          <p:cNvPr id="92167" name="AutoShape 8"/>
          <p:cNvSpPr>
            <a:spLocks noChangeArrowheads="1"/>
          </p:cNvSpPr>
          <p:nvPr/>
        </p:nvSpPr>
        <p:spPr bwMode="auto">
          <a:xfrm>
            <a:off x="5257800" y="2286000"/>
            <a:ext cx="1447800" cy="381000"/>
          </a:xfrm>
          <a:prstGeom prst="wedgeRectCallout">
            <a:avLst>
              <a:gd name="adj1" fmla="val -40352"/>
              <a:gd name="adj2" fmla="val 141250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Turkey: 1</a:t>
            </a:r>
          </a:p>
        </p:txBody>
      </p:sp>
      <p:sp>
        <p:nvSpPr>
          <p:cNvPr id="92168" name="AutoShape 9"/>
          <p:cNvSpPr>
            <a:spLocks noChangeArrowheads="1"/>
          </p:cNvSpPr>
          <p:nvPr/>
        </p:nvSpPr>
        <p:spPr bwMode="auto">
          <a:xfrm>
            <a:off x="5181600" y="3429000"/>
            <a:ext cx="1295400" cy="381000"/>
          </a:xfrm>
          <a:prstGeom prst="wedgeRectCallout">
            <a:avLst>
              <a:gd name="adj1" fmla="val -29903"/>
              <a:gd name="adj2" fmla="val -115833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Israel: 2</a:t>
            </a:r>
          </a:p>
        </p:txBody>
      </p:sp>
      <p:sp>
        <p:nvSpPr>
          <p:cNvPr id="92169" name="AutoShape 10"/>
          <p:cNvSpPr>
            <a:spLocks noChangeArrowheads="1"/>
          </p:cNvSpPr>
          <p:nvPr/>
        </p:nvSpPr>
        <p:spPr bwMode="auto">
          <a:xfrm>
            <a:off x="6705600" y="3048000"/>
            <a:ext cx="2057400" cy="381000"/>
          </a:xfrm>
          <a:prstGeom prst="wedgeRectCallout">
            <a:avLst>
              <a:gd name="adj1" fmla="val 5171"/>
              <a:gd name="adj2" fmla="val -140000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South Korea: 1</a:t>
            </a:r>
          </a:p>
        </p:txBody>
      </p:sp>
      <p:sp>
        <p:nvSpPr>
          <p:cNvPr id="92170" name="AutoShape 11"/>
          <p:cNvSpPr>
            <a:spLocks noChangeArrowheads="1"/>
          </p:cNvSpPr>
          <p:nvPr/>
        </p:nvSpPr>
        <p:spPr bwMode="auto">
          <a:xfrm>
            <a:off x="5486400" y="4953000"/>
            <a:ext cx="2057400" cy="381000"/>
          </a:xfrm>
          <a:prstGeom prst="wedgeRectCallout">
            <a:avLst>
              <a:gd name="adj1" fmla="val -69523"/>
              <a:gd name="adj2" fmla="val -111250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South Africa: 1</a:t>
            </a:r>
          </a:p>
        </p:txBody>
      </p:sp>
      <p:sp>
        <p:nvSpPr>
          <p:cNvPr id="92171" name="AutoShape 12"/>
          <p:cNvSpPr>
            <a:spLocks noChangeArrowheads="1"/>
          </p:cNvSpPr>
          <p:nvPr/>
        </p:nvSpPr>
        <p:spPr bwMode="auto">
          <a:xfrm>
            <a:off x="3581400" y="4800600"/>
            <a:ext cx="1143000" cy="381000"/>
          </a:xfrm>
          <a:prstGeom prst="wedgeRectCallout">
            <a:avLst>
              <a:gd name="adj1" fmla="val -59722"/>
              <a:gd name="adj2" fmla="val -161250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Brazil: 1</a:t>
            </a:r>
          </a:p>
        </p:txBody>
      </p:sp>
      <p:sp>
        <p:nvSpPr>
          <p:cNvPr id="92172" name="Text Box 13"/>
          <p:cNvSpPr txBox="1">
            <a:spLocks noChangeArrowheads="1"/>
          </p:cNvSpPr>
          <p:nvPr/>
        </p:nvSpPr>
        <p:spPr bwMode="auto">
          <a:xfrm>
            <a:off x="228600" y="1246188"/>
            <a:ext cx="6588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High Schools, Colleges, and Universities</a:t>
            </a:r>
            <a:endParaRPr lang="en-US"/>
          </a:p>
        </p:txBody>
      </p:sp>
      <p:sp>
        <p:nvSpPr>
          <p:cNvPr id="92173" name="Text Box 14"/>
          <p:cNvSpPr txBox="1">
            <a:spLocks noChangeArrowheads="1"/>
          </p:cNvSpPr>
          <p:nvPr/>
        </p:nvSpPr>
        <p:spPr bwMode="auto">
          <a:xfrm>
            <a:off x="381000" y="6172200"/>
            <a:ext cx="78533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/>
              <a:t>… plus grant projects and publishing companies.</a:t>
            </a:r>
            <a:endParaRPr lang="en-US"/>
          </a:p>
        </p:txBody>
      </p:sp>
      <p:sp>
        <p:nvSpPr>
          <p:cNvPr id="92174" name="AutoShape 15"/>
          <p:cNvSpPr>
            <a:spLocks noChangeArrowheads="1"/>
          </p:cNvSpPr>
          <p:nvPr/>
        </p:nvSpPr>
        <p:spPr bwMode="auto">
          <a:xfrm>
            <a:off x="2819400" y="3200400"/>
            <a:ext cx="1981200" cy="381000"/>
          </a:xfrm>
          <a:prstGeom prst="wedgeRectCallout">
            <a:avLst>
              <a:gd name="adj1" fmla="val 50801"/>
              <a:gd name="adj2" fmla="val -148333"/>
            </a:avLst>
          </a:prstGeom>
          <a:solidFill>
            <a:srgbClr val="CCFFFF">
              <a:alpha val="49019"/>
            </a:srgbClr>
          </a:solidFill>
          <a:ln w="9525">
            <a:solidFill>
              <a:schemeClr val="tx1">
                <a:alpha val="49019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/>
              <a:t>Switzerland: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Be Selective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7" name="Picture 6" descr="domains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463" y="1177925"/>
            <a:ext cx="7246937" cy="5603875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67400" y="3505200"/>
            <a:ext cx="2133600" cy="16002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eaLnBrk="1" hangingPunct="1">
              <a:buFont typeface="Arial" charset="0"/>
              <a:buNone/>
              <a:defRPr/>
            </a:pPr>
            <a:r>
              <a:rPr lang="en-US" smtClean="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130 member institutions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 Selective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486400"/>
          </a:xfrm>
        </p:spPr>
        <p:txBody>
          <a:bodyPr/>
          <a:lstStyle/>
          <a:p>
            <a:r>
              <a:rPr lang="en-US" dirty="0" smtClean="0"/>
              <a:t>Be selective about whom you allow to contribute – </a:t>
            </a:r>
            <a:r>
              <a:rPr lang="en-US" b="1" dirty="0" smtClean="0"/>
              <a:t>but then give them freedom</a:t>
            </a:r>
          </a:p>
          <a:p>
            <a:r>
              <a:rPr lang="en-US" dirty="0" smtClean="0"/>
              <a:t>In case of LON-CAPA:</a:t>
            </a:r>
          </a:p>
          <a:p>
            <a:pPr lvl="1"/>
            <a:r>
              <a:rPr lang="en-US" dirty="0" smtClean="0"/>
              <a:t>No explicit peer-review</a:t>
            </a:r>
          </a:p>
          <a:p>
            <a:pPr lvl="2"/>
            <a:r>
              <a:rPr lang="en-US" dirty="0" smtClean="0"/>
              <a:t>hurdle to contributing</a:t>
            </a:r>
          </a:p>
          <a:p>
            <a:pPr lvl="2"/>
            <a:r>
              <a:rPr lang="en-US" dirty="0" smtClean="0"/>
              <a:t>bottleneck</a:t>
            </a:r>
          </a:p>
          <a:p>
            <a:pPr lvl="1"/>
            <a:r>
              <a:rPr lang="en-US" dirty="0" smtClean="0"/>
              <a:t>But: implicit peer-review through usage tracking</a:t>
            </a:r>
          </a:p>
          <a:p>
            <a:pPr lvl="1"/>
            <a:r>
              <a:rPr lang="en-US" dirty="0" smtClean="0"/>
              <a:t>Another instructor choosing a resource for his or her course is peer-review!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Be Selective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7" name="Picture 6" descr="timeres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04913"/>
            <a:ext cx="7489825" cy="5576887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5529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086600" y="2667000"/>
            <a:ext cx="1981200" cy="1371600"/>
          </a:xfrm>
          <a:prstGeom prst="wedgeRectCallout">
            <a:avLst>
              <a:gd name="adj1" fmla="val -29270"/>
              <a:gd name="adj2" fmla="val -9336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eaLnBrk="1" hangingPunct="1">
              <a:buFont typeface="Arial" charset="0"/>
              <a:buNone/>
              <a:defRPr/>
            </a:pPr>
            <a:r>
              <a:rPr lang="en-US" sz="20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Shared content repository with almost 350,000 resources</a:t>
            </a:r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 bwMode="auto">
          <a:xfrm>
            <a:off x="6934200" y="4724400"/>
            <a:ext cx="2133600" cy="1066800"/>
          </a:xfrm>
          <a:prstGeom prst="wedgeRectCallout">
            <a:avLst>
              <a:gd name="adj1" fmla="val -23868"/>
              <a:gd name="adj2" fmla="val -76986"/>
            </a:avLst>
          </a:prstGeom>
          <a:ln w="952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prstTxWarp prst="textNoShape">
              <a:avLst/>
            </a:prstTxWarp>
          </a:bodyPr>
          <a:lstStyle/>
          <a:p>
            <a:pPr indent="-342900" eaLnBrk="1" hangingPunct="1">
              <a:spcBef>
                <a:spcPct val="20000"/>
              </a:spcBef>
              <a:buClr>
                <a:schemeClr val="folHlink"/>
              </a:buClr>
              <a:buSzPct val="120000"/>
              <a:buFont typeface="Arial" charset="0"/>
              <a:buNone/>
              <a:defRPr/>
            </a:pPr>
            <a:r>
              <a:rPr lang="en-US" sz="20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Almost 150,000 online homework problems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371600"/>
            <a:ext cx="66223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Free content - not counting commercial content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</a:t>
            </a:r>
            <a:endParaRPr lang="en-US" dirty="0"/>
          </a:p>
        </p:txBody>
      </p:sp>
      <p:sp>
        <p:nvSpPr>
          <p:cNvPr id="4" name="Cloud 3"/>
          <p:cNvSpPr/>
          <p:nvPr/>
        </p:nvSpPr>
        <p:spPr bwMode="auto">
          <a:xfrm>
            <a:off x="1524000" y="1447800"/>
            <a:ext cx="6248400" cy="4876800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98763" y="1524000"/>
            <a:ext cx="2840037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03763" y="2895600"/>
            <a:ext cx="2840037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2600" y="3352800"/>
            <a:ext cx="2840038" cy="21336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9763" y="15240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8363" y="16764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113" y="36576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1300" y="27432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900" y="3124200"/>
            <a:ext cx="1308100" cy="13081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86600" y="457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77163" y="2671763"/>
            <a:ext cx="1214437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1143000"/>
            <a:ext cx="1290638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72000"/>
            <a:ext cx="18224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88938" y="4943475"/>
            <a:ext cx="10572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WWW</a:t>
            </a:r>
          </a:p>
        </p:txBody>
      </p:sp>
      <p:sp>
        <p:nvSpPr>
          <p:cNvPr id="18" name="TextBox 18"/>
          <p:cNvSpPr txBox="1">
            <a:spLocks noChangeArrowheads="1"/>
          </p:cNvSpPr>
          <p:nvPr/>
        </p:nvSpPr>
        <p:spPr bwMode="auto">
          <a:xfrm rot="1831445">
            <a:off x="2509838" y="2994025"/>
            <a:ext cx="16081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Campus A</a:t>
            </a:r>
          </a:p>
        </p:txBody>
      </p:sp>
      <p:sp>
        <p:nvSpPr>
          <p:cNvPr id="19" name="TextBox 19"/>
          <p:cNvSpPr txBox="1">
            <a:spLocks noChangeArrowheads="1"/>
          </p:cNvSpPr>
          <p:nvPr/>
        </p:nvSpPr>
        <p:spPr bwMode="auto">
          <a:xfrm rot="1831445">
            <a:off x="4502150" y="4414838"/>
            <a:ext cx="1608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Campus B</a:t>
            </a:r>
          </a:p>
        </p:txBody>
      </p:sp>
      <p:sp>
        <p:nvSpPr>
          <p:cNvPr id="20" name="TextBox 20"/>
          <p:cNvSpPr txBox="1">
            <a:spLocks noChangeArrowheads="1"/>
          </p:cNvSpPr>
          <p:nvPr/>
        </p:nvSpPr>
        <p:spPr bwMode="auto">
          <a:xfrm rot="1831445">
            <a:off x="1527175" y="4868863"/>
            <a:ext cx="1638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Campus C</a:t>
            </a:r>
          </a:p>
        </p:txBody>
      </p:sp>
      <p:sp>
        <p:nvSpPr>
          <p:cNvPr id="21" name="Left-Right-Up Arrow 20"/>
          <p:cNvSpPr/>
          <p:nvPr/>
        </p:nvSpPr>
        <p:spPr bwMode="auto">
          <a:xfrm rot="20469067">
            <a:off x="3100388" y="2430463"/>
            <a:ext cx="2819400" cy="1919287"/>
          </a:xfrm>
          <a:prstGeom prst="leftRightUpArrow">
            <a:avLst/>
          </a:prstGeom>
          <a:solidFill>
            <a:srgbClr val="FF66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/>
              <a:t>Interserver</a:t>
            </a:r>
          </a:p>
        </p:txBody>
      </p:sp>
      <p:sp>
        <p:nvSpPr>
          <p:cNvPr id="22" name="Left-Right Arrow 21"/>
          <p:cNvSpPr/>
          <p:nvPr/>
        </p:nvSpPr>
        <p:spPr bwMode="auto">
          <a:xfrm rot="907672">
            <a:off x="1463675" y="1776413"/>
            <a:ext cx="1981200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3" name="Left-Right Arrow 22"/>
          <p:cNvSpPr/>
          <p:nvPr/>
        </p:nvSpPr>
        <p:spPr bwMode="auto">
          <a:xfrm rot="20878315">
            <a:off x="4195763" y="1520825"/>
            <a:ext cx="3190875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/>
              <a:t>Web</a:t>
            </a:r>
          </a:p>
        </p:txBody>
      </p:sp>
      <p:sp>
        <p:nvSpPr>
          <p:cNvPr id="24" name="Left-Right Arrow 23"/>
          <p:cNvSpPr/>
          <p:nvPr/>
        </p:nvSpPr>
        <p:spPr bwMode="auto">
          <a:xfrm rot="19855670">
            <a:off x="922338" y="5013325"/>
            <a:ext cx="2543175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5" name="Left-Right Arrow 24"/>
          <p:cNvSpPr/>
          <p:nvPr/>
        </p:nvSpPr>
        <p:spPr bwMode="auto">
          <a:xfrm>
            <a:off x="6019800" y="2895600"/>
            <a:ext cx="1981200" cy="381000"/>
          </a:xfrm>
          <a:prstGeom prst="leftRightArrow">
            <a:avLst/>
          </a:prstGeom>
          <a:solidFill>
            <a:srgbClr val="FFFF00">
              <a:alpha val="8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6" name="TextBox 26"/>
          <p:cNvSpPr txBox="1">
            <a:spLocks noChangeArrowheads="1"/>
          </p:cNvSpPr>
          <p:nvPr/>
        </p:nvSpPr>
        <p:spPr bwMode="auto">
          <a:xfrm>
            <a:off x="0" y="6167438"/>
            <a:ext cx="268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Student Computer</a:t>
            </a:r>
          </a:p>
        </p:txBody>
      </p:sp>
      <p:sp>
        <p:nvSpPr>
          <p:cNvPr id="27" name="TextBox 27"/>
          <p:cNvSpPr txBox="1">
            <a:spLocks noChangeArrowheads="1"/>
          </p:cNvSpPr>
          <p:nvPr/>
        </p:nvSpPr>
        <p:spPr bwMode="auto">
          <a:xfrm>
            <a:off x="152400" y="2362200"/>
            <a:ext cx="15367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Instructor</a:t>
            </a:r>
            <a:br>
              <a:rPr lang="en-US"/>
            </a:br>
            <a:r>
              <a:rPr lang="en-US"/>
              <a:t>Computer</a:t>
            </a:r>
          </a:p>
        </p:txBody>
      </p:sp>
      <p:sp>
        <p:nvSpPr>
          <p:cNvPr id="28" name="TextBox 28"/>
          <p:cNvSpPr txBox="1">
            <a:spLocks noChangeArrowheads="1"/>
          </p:cNvSpPr>
          <p:nvPr/>
        </p:nvSpPr>
        <p:spPr bwMode="auto">
          <a:xfrm>
            <a:off x="685800" y="1447800"/>
            <a:ext cx="762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WWW</a:t>
            </a:r>
          </a:p>
        </p:txBody>
      </p:sp>
      <p:sp>
        <p:nvSpPr>
          <p:cNvPr id="29" name="TextBox 29"/>
          <p:cNvSpPr txBox="1">
            <a:spLocks noChangeArrowheads="1"/>
          </p:cNvSpPr>
          <p:nvPr/>
        </p:nvSpPr>
        <p:spPr bwMode="auto">
          <a:xfrm>
            <a:off x="3200400" y="5396805"/>
            <a:ext cx="58674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US" sz="2800" dirty="0" smtClean="0"/>
              <a:t>Institutions</a:t>
            </a:r>
          </a:p>
          <a:p>
            <a:pPr algn="r"/>
            <a:r>
              <a:rPr lang="en-US" sz="2800" dirty="0" smtClean="0"/>
              <a:t>running </a:t>
            </a:r>
            <a:r>
              <a:rPr lang="en-US" sz="2800" b="1" dirty="0" smtClean="0"/>
              <a:t>their own</a:t>
            </a:r>
          </a:p>
          <a:p>
            <a:pPr algn="r"/>
            <a:r>
              <a:rPr lang="en-US" sz="2800" dirty="0" smtClean="0"/>
              <a:t>installations for </a:t>
            </a:r>
            <a:r>
              <a:rPr lang="en-US" sz="2800" b="1" dirty="0" smtClean="0"/>
              <a:t>their own </a:t>
            </a:r>
            <a:r>
              <a:rPr lang="en-US" sz="2800" dirty="0" smtClean="0"/>
              <a:t>teaching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562600"/>
          </a:xfrm>
        </p:spPr>
        <p:txBody>
          <a:bodyPr/>
          <a:lstStyle/>
          <a:p>
            <a:r>
              <a:rPr lang="en-US" sz="2800" dirty="0" smtClean="0"/>
              <a:t>LON-CAPA is a “franchise” – local ownership</a:t>
            </a:r>
          </a:p>
          <a:p>
            <a:pPr lvl="1"/>
            <a:r>
              <a:rPr lang="en-US" sz="2400" dirty="0" smtClean="0"/>
              <a:t>For example, at MSU 11,000 student course enrollments per semester running out of LON-CAPA</a:t>
            </a:r>
          </a:p>
          <a:p>
            <a:pPr lvl="1"/>
            <a:r>
              <a:rPr lang="en-US" sz="2400" dirty="0" smtClean="0"/>
              <a:t>UIUC: 9,000 student course enrollments</a:t>
            </a:r>
          </a:p>
          <a:p>
            <a:pPr lvl="1"/>
            <a:r>
              <a:rPr lang="en-US" sz="2400" dirty="0" smtClean="0"/>
              <a:t>SFU, </a:t>
            </a:r>
            <a:r>
              <a:rPr lang="en-US" sz="2400" dirty="0" err="1" smtClean="0"/>
              <a:t>Ostfalia</a:t>
            </a:r>
            <a:r>
              <a:rPr lang="en-US" sz="2400" dirty="0" smtClean="0"/>
              <a:t>, Ohio U, …</a:t>
            </a:r>
          </a:p>
          <a:p>
            <a:r>
              <a:rPr lang="en-US" sz="2800" dirty="0" smtClean="0"/>
              <a:t>Programmers and support staff paid by the partner institutions as part of their instructional support cost – that’s where the 4 fulltime and 3 </a:t>
            </a:r>
            <a:r>
              <a:rPr lang="en-US" sz="2800" dirty="0" err="1" smtClean="0"/>
              <a:t>parttime</a:t>
            </a:r>
            <a:r>
              <a:rPr lang="en-US" sz="2800" dirty="0" smtClean="0"/>
              <a:t> staff people come from</a:t>
            </a:r>
          </a:p>
          <a:p>
            <a:r>
              <a:rPr lang="en-US" sz="2800" b="1" dirty="0" smtClean="0"/>
              <a:t>LON-CAPA development and support tied into universities’ core business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Distributed at institutions:</a:t>
            </a:r>
          </a:p>
          <a:p>
            <a:pPr lvl="1"/>
            <a:r>
              <a:rPr lang="en-US" dirty="0" smtClean="0"/>
              <a:t>Programmers</a:t>
            </a:r>
            <a:br>
              <a:rPr lang="en-US" dirty="0" smtClean="0"/>
            </a:br>
            <a:r>
              <a:rPr lang="en-US" dirty="0" smtClean="0"/>
              <a:t>(open-source software platform)</a:t>
            </a:r>
          </a:p>
          <a:p>
            <a:pPr lvl="1"/>
            <a:r>
              <a:rPr lang="en-US" dirty="0" smtClean="0"/>
              <a:t>Scholarship</a:t>
            </a:r>
          </a:p>
          <a:p>
            <a:pPr lvl="1"/>
            <a:r>
              <a:rPr lang="en-US" dirty="0" smtClean="0"/>
              <a:t>Support</a:t>
            </a:r>
          </a:p>
          <a:p>
            <a:pPr lvl="1"/>
            <a:r>
              <a:rPr lang="en-US" dirty="0" smtClean="0"/>
              <a:t>“Marketing”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343400"/>
            <a:ext cx="3149600" cy="22316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4648200"/>
            <a:ext cx="968502" cy="19192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1400" y="2667000"/>
            <a:ext cx="2565400" cy="2082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600" y="3962400"/>
            <a:ext cx="1467456" cy="26939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1400" y="1143000"/>
            <a:ext cx="1336675" cy="5458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Share the wealth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Share the wealth </a:t>
            </a:r>
            <a:r>
              <a:rPr lang="en-US" dirty="0" smtClean="0"/>
              <a:t>– help your partner institutions get funding, publicity, etc</a:t>
            </a:r>
          </a:p>
          <a:p>
            <a:pPr lvl="1"/>
            <a:r>
              <a:rPr lang="en-US" dirty="0" smtClean="0"/>
              <a:t>Make platform and content available for free</a:t>
            </a:r>
          </a:p>
          <a:p>
            <a:pPr lvl="1"/>
            <a:r>
              <a:rPr lang="en-US" dirty="0" smtClean="0"/>
              <a:t>Grants do not need to come to you directly to help</a:t>
            </a:r>
          </a:p>
          <a:p>
            <a:pPr lvl="1"/>
            <a:r>
              <a:rPr lang="en-US" dirty="0" smtClean="0"/>
              <a:t>Let other institutions do connected scholarship</a:t>
            </a:r>
          </a:p>
          <a:p>
            <a:pPr lvl="1"/>
            <a:r>
              <a:rPr lang="en-US" dirty="0" smtClean="0"/>
              <a:t>Other people can do marketing for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Share the wealth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486400"/>
          </a:xfrm>
        </p:spPr>
        <p:txBody>
          <a:bodyPr/>
          <a:lstStyle/>
          <a:p>
            <a:pPr>
              <a:buNone/>
            </a:pPr>
            <a:r>
              <a:rPr lang="en-US" sz="2800" dirty="0" smtClean="0"/>
              <a:t>Examples:</a:t>
            </a:r>
          </a:p>
          <a:p>
            <a:r>
              <a:rPr lang="en-US" sz="2000" dirty="0" smtClean="0"/>
              <a:t>Current EUR 200,000 grant to partner university in Germany – MSU does not get one cent of that directly, but project benefits greatly</a:t>
            </a:r>
          </a:p>
          <a:p>
            <a:r>
              <a:rPr lang="en-US" sz="2000" dirty="0" smtClean="0"/>
              <a:t>Current and past NSF-ASA and NSF-CCLI grants using LON-CAPA as platform – LON-CAPA benefits</a:t>
            </a:r>
          </a:p>
          <a:p>
            <a:r>
              <a:rPr lang="en-US" sz="2000" dirty="0" smtClean="0"/>
              <a:t>German university paid for booth at </a:t>
            </a:r>
            <a:r>
              <a:rPr lang="en-US" sz="2000" dirty="0" err="1" smtClean="0"/>
              <a:t>CeBIT</a:t>
            </a:r>
            <a:r>
              <a:rPr lang="en-US" sz="2000" dirty="0" smtClean="0"/>
              <a:t> exhibit two weeks ago</a:t>
            </a:r>
          </a:p>
          <a:p>
            <a:r>
              <a:rPr lang="en-US" sz="2000" dirty="0" smtClean="0"/>
              <a:t>Scholars at other universities publishing research papers and opinion pieces about LON-CAPA</a:t>
            </a:r>
          </a:p>
          <a:p>
            <a:r>
              <a:rPr lang="en-US" sz="2000" dirty="0" smtClean="0"/>
              <a:t>Students at various institutions doing</a:t>
            </a:r>
            <a:br>
              <a:rPr lang="en-US" sz="2000" dirty="0" smtClean="0"/>
            </a:br>
            <a:r>
              <a:rPr lang="en-US" sz="2000" dirty="0" smtClean="0"/>
              <a:t>thesis work on LON-CAPA</a:t>
            </a:r>
          </a:p>
          <a:p>
            <a:r>
              <a:rPr lang="en-US" sz="2000" dirty="0" smtClean="0"/>
              <a:t>School offering paid professional</a:t>
            </a:r>
            <a:br>
              <a:rPr lang="en-US" sz="2000" dirty="0" smtClean="0"/>
            </a:br>
            <a:r>
              <a:rPr lang="en-US" sz="2000" dirty="0" smtClean="0"/>
              <a:t>development on LON-CAPA to other</a:t>
            </a:r>
            <a:br>
              <a:rPr lang="en-US" sz="2000" dirty="0" smtClean="0"/>
            </a:br>
            <a:r>
              <a:rPr lang="en-US" sz="2000" dirty="0" smtClean="0"/>
              <a:t>schools</a:t>
            </a:r>
          </a:p>
          <a:p>
            <a:r>
              <a:rPr lang="en-US" sz="2000" dirty="0" smtClean="0"/>
              <a:t>Other universities hosting annual</a:t>
            </a:r>
            <a:br>
              <a:rPr lang="en-US" sz="2000" dirty="0" smtClean="0"/>
            </a:br>
            <a:r>
              <a:rPr lang="en-US" sz="2000" dirty="0" smtClean="0"/>
              <a:t>conferences</a:t>
            </a:r>
            <a:endParaRPr lang="en-US" sz="2000" dirty="0"/>
          </a:p>
        </p:txBody>
      </p:sp>
      <p:pic>
        <p:nvPicPr>
          <p:cNvPr id="4" name="Picture 3" descr="cebi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1" y="3886201"/>
            <a:ext cx="3657600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Concrete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 concrete questions that came up at this workshop:</a:t>
            </a:r>
          </a:p>
          <a:p>
            <a:pPr lvl="1"/>
            <a:r>
              <a:rPr lang="en-US" dirty="0" smtClean="0"/>
              <a:t>What is the incentive for authors to contribute?</a:t>
            </a:r>
          </a:p>
          <a:p>
            <a:pPr lvl="1"/>
            <a:r>
              <a:rPr lang="en-US" dirty="0" smtClean="0"/>
              <a:t>Is there some direct and sustainable income stream?</a:t>
            </a:r>
          </a:p>
          <a:p>
            <a:r>
              <a:rPr lang="en-US" dirty="0" smtClean="0"/>
              <a:t>Good questions!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is LON-CAPA?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4864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Snap Shot</a:t>
            </a:r>
            <a:br>
              <a:rPr lang="en-US" dirty="0" smtClean="0"/>
            </a:br>
            <a:r>
              <a:rPr lang="en-US" dirty="0" smtClean="0"/>
              <a:t>March 2010</a:t>
            </a:r>
          </a:p>
          <a:p>
            <a:r>
              <a:rPr lang="en-US" sz="2800" dirty="0" smtClean="0"/>
              <a:t>3 faculty leaders</a:t>
            </a:r>
          </a:p>
          <a:p>
            <a:r>
              <a:rPr lang="en-US" sz="2800" dirty="0" smtClean="0"/>
              <a:t>4 fulltime staff</a:t>
            </a:r>
          </a:p>
          <a:p>
            <a:r>
              <a:rPr lang="en-US" sz="2800" dirty="0" smtClean="0"/>
              <a:t>3 </a:t>
            </a:r>
            <a:r>
              <a:rPr lang="en-US" sz="2800" dirty="0" err="1" smtClean="0"/>
              <a:t>parttime</a:t>
            </a:r>
            <a:r>
              <a:rPr lang="en-US" sz="2800" dirty="0" smtClean="0"/>
              <a:t> staff</a:t>
            </a:r>
          </a:p>
          <a:p>
            <a:r>
              <a:rPr lang="en-US" sz="2800" dirty="0" smtClean="0"/>
              <a:t>2 students doing thesis work</a:t>
            </a:r>
          </a:p>
          <a:p>
            <a:r>
              <a:rPr lang="en-US" sz="2800" dirty="0" smtClean="0"/>
              <a:t>5 publishing companies</a:t>
            </a:r>
          </a:p>
          <a:p>
            <a:r>
              <a:rPr lang="en-US" sz="2800" dirty="0" smtClean="0"/>
              <a:t>1 spin-off business</a:t>
            </a:r>
          </a:p>
          <a:p>
            <a:r>
              <a:rPr lang="en-US" sz="2800" dirty="0" smtClean="0"/>
              <a:t>130 institutions (high schools, colleges, universities)</a:t>
            </a:r>
          </a:p>
          <a:p>
            <a:r>
              <a:rPr lang="en-US" sz="2800" dirty="0" smtClean="0"/>
              <a:t>540 authors</a:t>
            </a:r>
            <a:endParaRPr lang="en-US" sz="3600" dirty="0" smtClean="0"/>
          </a:p>
          <a:p>
            <a:endParaRPr lang="en-US" dirty="0"/>
          </a:p>
        </p:txBody>
      </p:sp>
      <p:pic>
        <p:nvPicPr>
          <p:cNvPr id="4" name="Picture 3" descr="tmccphot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1339278"/>
            <a:ext cx="5152451" cy="1937322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Get Contributions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 this for their own teaching, contributions </a:t>
            </a:r>
            <a:r>
              <a:rPr lang="en-US" smtClean="0"/>
              <a:t>not purely altruistic</a:t>
            </a:r>
          </a:p>
          <a:p>
            <a:r>
              <a:rPr lang="en-US" dirty="0" smtClean="0"/>
              <a:t>Needs some critical mass of content:</a:t>
            </a:r>
          </a:p>
          <a:p>
            <a:pPr lvl="1"/>
            <a:r>
              <a:rPr lang="en-US" dirty="0" smtClean="0"/>
              <a:t>If instructors find 80% of what they want for their course, but are missing some concrete things, they might be very willing to just contribute that “missing piece.”</a:t>
            </a:r>
          </a:p>
          <a:p>
            <a:pPr lvl="1"/>
            <a:r>
              <a:rPr lang="en-US" dirty="0" smtClean="0"/>
              <a:t>Chicken before egg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Get Contributions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Assurance that any content they generate today is going to keep being available</a:t>
            </a:r>
          </a:p>
          <a:p>
            <a:pPr lvl="1"/>
            <a:r>
              <a:rPr lang="en-US" dirty="0" smtClean="0"/>
              <a:t>Investment has to pay off when teaching the course again a year, two years, </a:t>
            </a:r>
            <a:r>
              <a:rPr lang="en-US" i="1" dirty="0" err="1" smtClean="0"/>
              <a:t>n</a:t>
            </a:r>
            <a:r>
              <a:rPr lang="en-US" dirty="0" smtClean="0"/>
              <a:t> years from now</a:t>
            </a:r>
          </a:p>
          <a:p>
            <a:pPr lvl="1"/>
            <a:r>
              <a:rPr lang="en-US" dirty="0" smtClean="0"/>
              <a:t>Provide security and stewardship for content</a:t>
            </a:r>
          </a:p>
          <a:p>
            <a:pPr lvl="1"/>
            <a:r>
              <a:rPr lang="en-US" dirty="0" smtClean="0"/>
              <a:t>We still support content written in 1993</a:t>
            </a:r>
          </a:p>
          <a:p>
            <a:pPr lvl="1"/>
            <a:r>
              <a:rPr lang="en-US" dirty="0" smtClean="0"/>
              <a:t>You are entrusted with that content!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382000" cy="4876800"/>
          </a:xfrm>
        </p:spPr>
        <p:txBody>
          <a:bodyPr/>
          <a:lstStyle/>
          <a:p>
            <a:r>
              <a:rPr lang="en-US" dirty="0" smtClean="0"/>
              <a:t>Faculty need to see impact:</a:t>
            </a:r>
          </a:p>
          <a:p>
            <a:pPr lvl="1"/>
            <a:r>
              <a:rPr lang="en-US" dirty="0" smtClean="0"/>
              <a:t>Faculty have some urge to “broadcast”</a:t>
            </a:r>
          </a:p>
          <a:p>
            <a:pPr lvl="1"/>
            <a:r>
              <a:rPr lang="en-US" dirty="0" smtClean="0"/>
              <a:t>They want to see things used</a:t>
            </a:r>
          </a:p>
          <a:p>
            <a:pPr eaLnBrk="1" hangingPunct="1"/>
            <a:r>
              <a:rPr lang="en-US" sz="2800" dirty="0" smtClean="0">
                <a:ea typeface="ＭＳ Ｐゴシック" charset="-128"/>
                <a:cs typeface="ＭＳ Ｐゴシック" charset="-128"/>
              </a:rPr>
              <a:t>Show authors how</a:t>
            </a:r>
            <a:br>
              <a:rPr lang="en-US" sz="2800" dirty="0" smtClean="0">
                <a:ea typeface="ＭＳ Ｐゴシック" charset="-128"/>
                <a:cs typeface="ＭＳ Ｐゴシック" charset="-128"/>
              </a:rPr>
            </a:br>
            <a:r>
              <a:rPr lang="en-US" sz="2800" dirty="0" smtClean="0">
                <a:ea typeface="ＭＳ Ｐゴシック" charset="-128"/>
                <a:cs typeface="ＭＳ Ｐゴシック" charset="-128"/>
              </a:rPr>
              <a:t>many students in</a:t>
            </a:r>
            <a:br>
              <a:rPr lang="en-US" sz="2800" dirty="0" smtClean="0">
                <a:ea typeface="ＭＳ Ｐゴシック" charset="-128"/>
                <a:cs typeface="ＭＳ Ｐゴシック" charset="-128"/>
              </a:rPr>
            </a:br>
            <a:r>
              <a:rPr lang="en-US" sz="2800" dirty="0" smtClean="0">
                <a:ea typeface="ＭＳ Ｐゴシック" charset="-128"/>
                <a:cs typeface="ＭＳ Ｐゴシック" charset="-128"/>
              </a:rPr>
              <a:t>how many</a:t>
            </a:r>
            <a:br>
              <a:rPr lang="en-US" sz="2800" dirty="0" smtClean="0">
                <a:ea typeface="ＭＳ Ｐゴシック" charset="-128"/>
                <a:cs typeface="ＭＳ Ｐゴシック" charset="-128"/>
              </a:rPr>
            </a:br>
            <a:r>
              <a:rPr lang="en-US" sz="2800" dirty="0" smtClean="0">
                <a:ea typeface="ＭＳ Ｐゴシック" charset="-128"/>
                <a:cs typeface="ＭＳ Ｐゴシック" charset="-128"/>
              </a:rPr>
              <a:t>courses at how</a:t>
            </a:r>
            <a:br>
              <a:rPr lang="en-US" sz="2800" dirty="0" smtClean="0">
                <a:ea typeface="ＭＳ Ｐゴシック" charset="-128"/>
                <a:cs typeface="ＭＳ Ｐゴシック" charset="-128"/>
              </a:rPr>
            </a:br>
            <a:r>
              <a:rPr lang="en-US" sz="2800" dirty="0" smtClean="0">
                <a:ea typeface="ＭＳ Ｐゴシック" charset="-128"/>
                <a:cs typeface="ＭＳ Ｐゴシック" charset="-128"/>
              </a:rPr>
              <a:t>many institutions</a:t>
            </a:r>
            <a:br>
              <a:rPr lang="en-US" sz="2800" dirty="0" smtClean="0">
                <a:ea typeface="ＭＳ Ｐゴシック" charset="-128"/>
                <a:cs typeface="ＭＳ Ｐゴシック" charset="-128"/>
              </a:rPr>
            </a:br>
            <a:r>
              <a:rPr lang="en-US" sz="2800" dirty="0" smtClean="0">
                <a:ea typeface="ＭＳ Ｐゴシック" charset="-128"/>
                <a:cs typeface="ＭＳ Ｐゴシック" charset="-128"/>
              </a:rPr>
              <a:t>used their stuff</a:t>
            </a:r>
            <a:endParaRPr lang="en-US" sz="2800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charset="-128"/>
                <a:cs typeface="ＭＳ Ｐゴシック" charset="-128"/>
              </a:rPr>
              <a:t>How to Get Contributions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2971800"/>
            <a:ext cx="3352800" cy="337063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/>
          </p:cNvSpPr>
          <p:nvPr/>
        </p:nvSpPr>
        <p:spPr bwMode="auto">
          <a:xfrm>
            <a:off x="53975" y="1219200"/>
            <a:ext cx="4500563" cy="3695700"/>
          </a:xfrm>
          <a:prstGeom prst="rect">
            <a:avLst/>
          </a:prstGeom>
          <a:solidFill>
            <a:srgbClr val="CCFFCC">
              <a:alpha val="30196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A</a:t>
            </a:r>
          </a:p>
        </p:txBody>
      </p:sp>
      <p:sp>
        <p:nvSpPr>
          <p:cNvPr id="65539" name="Rectangle 3"/>
          <p:cNvSpPr>
            <a:spLocks/>
          </p:cNvSpPr>
          <p:nvPr/>
        </p:nvSpPr>
        <p:spPr bwMode="auto">
          <a:xfrm>
            <a:off x="4608513" y="1219200"/>
            <a:ext cx="4500562" cy="3695700"/>
          </a:xfrm>
          <a:prstGeom prst="rect">
            <a:avLst/>
          </a:prstGeom>
          <a:solidFill>
            <a:srgbClr val="FFCC99">
              <a:alpha val="30196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B</a:t>
            </a:r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err="1" smtClean="0">
                <a:ea typeface="ＭＳ Ｐゴシック" charset="-128"/>
                <a:cs typeface="ＭＳ Ｐゴシック" charset="-128"/>
              </a:rPr>
              <a:t>How</a:t>
            </a:r>
            <a:r>
              <a:rPr lang="de-DE" dirty="0" smtClean="0">
                <a:ea typeface="ＭＳ Ｐゴシック" charset="-128"/>
                <a:cs typeface="ＭＳ Ｐゴシック" charset="-128"/>
              </a:rPr>
              <a:t> to </a:t>
            </a:r>
            <a:r>
              <a:rPr lang="de-DE" dirty="0" err="1" smtClean="0">
                <a:ea typeface="ＭＳ Ｐゴシック" charset="-128"/>
                <a:cs typeface="ＭＳ Ｐゴシック" charset="-128"/>
              </a:rPr>
              <a:t>Get</a:t>
            </a:r>
            <a:r>
              <a:rPr lang="de-DE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de-DE" dirty="0" err="1" smtClean="0">
                <a:ea typeface="ＭＳ Ｐゴシック" charset="-128"/>
                <a:cs typeface="ＭＳ Ｐゴシック" charset="-128"/>
              </a:rPr>
              <a:t>Contributions</a:t>
            </a:r>
            <a:endParaRPr lang="de-DE" dirty="0"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60338" y="1219200"/>
            <a:ext cx="8786812" cy="5518150"/>
            <a:chOff x="144" y="864"/>
            <a:chExt cx="7872" cy="4944"/>
          </a:xfrm>
        </p:grpSpPr>
        <p:sp>
          <p:nvSpPr>
            <p:cNvPr id="79878" name="Rectangle 6"/>
            <p:cNvSpPr>
              <a:spLocks/>
            </p:cNvSpPr>
            <p:nvPr/>
          </p:nvSpPr>
          <p:spPr bwMode="auto">
            <a:xfrm>
              <a:off x="144" y="4512"/>
              <a:ext cx="7872" cy="1296"/>
            </a:xfrm>
            <a:prstGeom prst="rect">
              <a:avLst/>
            </a:prstGeom>
            <a:solidFill>
              <a:srgbClr val="99CC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endParaRPr lang="de-DE" sz="3000">
                <a:solidFill>
                  <a:srgbClr val="FFFFFF"/>
                </a:solidFill>
                <a:latin typeface="Chalkboard" charset="0"/>
              </a:endParaRPr>
            </a:p>
          </p:txBody>
        </p:sp>
        <p:sp>
          <p:nvSpPr>
            <p:cNvPr id="65549" name="Text Box 7"/>
            <p:cNvSpPr txBox="1">
              <a:spLocks/>
            </p:cNvSpPr>
            <p:nvPr/>
          </p:nvSpPr>
          <p:spPr bwMode="auto">
            <a:xfrm>
              <a:off x="1680" y="4656"/>
              <a:ext cx="5047" cy="98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/>
              <a:r>
                <a:rPr lang="de-DE" sz="3400" dirty="0" err="1"/>
                <a:t>Shared</a:t>
              </a:r>
              <a:r>
                <a:rPr lang="de-DE" sz="3400" dirty="0"/>
                <a:t> </a:t>
              </a:r>
              <a:r>
                <a:rPr lang="de-DE" sz="3400" dirty="0" err="1"/>
                <a:t>Cross-</a:t>
              </a:r>
              <a:r>
                <a:rPr lang="de-DE" sz="3400" dirty="0" err="1" smtClean="0"/>
                <a:t>Institutional</a:t>
              </a:r>
              <a:r>
                <a:rPr lang="de-DE" sz="3400" dirty="0" smtClean="0"/>
                <a:t/>
              </a:r>
              <a:br>
                <a:rPr lang="de-DE" sz="3400" dirty="0" smtClean="0"/>
              </a:br>
              <a:r>
                <a:rPr lang="de-DE" sz="3400" dirty="0" smtClean="0"/>
                <a:t>Digital </a:t>
              </a:r>
              <a:r>
                <a:rPr lang="de-DE" sz="3400" dirty="0" err="1" smtClean="0"/>
                <a:t>Resource</a:t>
              </a:r>
              <a:r>
                <a:rPr lang="de-DE" sz="3400" dirty="0" smtClean="0"/>
                <a:t> </a:t>
              </a:r>
              <a:r>
                <a:rPr lang="de-DE" sz="3400" dirty="0"/>
                <a:t>Library</a:t>
              </a:r>
            </a:p>
          </p:txBody>
        </p:sp>
        <p:sp>
          <p:nvSpPr>
            <p:cNvPr id="79880" name="Rectangle 8"/>
            <p:cNvSpPr>
              <a:spLocks/>
            </p:cNvSpPr>
            <p:nvPr/>
          </p:nvSpPr>
          <p:spPr bwMode="auto">
            <a:xfrm>
              <a:off x="192" y="2736"/>
              <a:ext cx="3648" cy="1249"/>
            </a:xfrm>
            <a:prstGeom prst="rect">
              <a:avLst/>
            </a:prstGeom>
            <a:blipFill dpi="0" rotWithShape="0">
              <a:blip r:embed="rId3">
                <a:alphaModFix amt="90000"/>
              </a:blip>
              <a:srcRect/>
              <a:tile tx="0" ty="0" sx="100000" sy="100000" flip="none" algn="tl"/>
            </a:blip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/>
                <a:t>Resource Assembly</a:t>
              </a:r>
              <a:endParaRPr lang="en-US" sz="3000">
                <a:solidFill>
                  <a:srgbClr val="FFFFFF"/>
                </a:solidFill>
              </a:endParaRPr>
            </a:p>
          </p:txBody>
        </p:sp>
        <p:sp>
          <p:nvSpPr>
            <p:cNvPr id="79881" name="Rectangle 9"/>
            <p:cNvSpPr>
              <a:spLocks/>
            </p:cNvSpPr>
            <p:nvPr/>
          </p:nvSpPr>
          <p:spPr bwMode="auto">
            <a:xfrm>
              <a:off x="192" y="1632"/>
              <a:ext cx="3648" cy="576"/>
            </a:xfrm>
            <a:prstGeom prst="rect">
              <a:avLst/>
            </a:prstGeom>
            <a:solidFill>
              <a:srgbClr val="FFFF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/>
                <a:t>Course Management</a:t>
              </a:r>
              <a:endParaRPr lang="en-US" sz="3000"/>
            </a:p>
          </p:txBody>
        </p:sp>
        <p:sp>
          <p:nvSpPr>
            <p:cNvPr id="79882" name="AutoShape 10"/>
            <p:cNvSpPr>
              <a:spLocks/>
            </p:cNvSpPr>
            <p:nvPr/>
          </p:nvSpPr>
          <p:spPr bwMode="auto">
            <a:xfrm>
              <a:off x="1152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9883" name="AutoShape 11"/>
            <p:cNvSpPr>
              <a:spLocks/>
            </p:cNvSpPr>
            <p:nvPr/>
          </p:nvSpPr>
          <p:spPr bwMode="auto">
            <a:xfrm>
              <a:off x="1680" y="2160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rgbClr val="FFFF00"/>
                </a:gs>
                <a:gs pos="50000">
                  <a:schemeClr val="accent1"/>
                </a:gs>
                <a:gs pos="100000">
                  <a:srgbClr val="FFFF00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9884" name="AutoShape 12"/>
            <p:cNvSpPr>
              <a:spLocks/>
            </p:cNvSpPr>
            <p:nvPr/>
          </p:nvSpPr>
          <p:spPr bwMode="auto">
            <a:xfrm flipV="1">
              <a:off x="2400" y="3936"/>
              <a:ext cx="529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65555" name="Picture 13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rcRect/>
                <a:stretch>
                  <a:fillRect/>
                </a:stretch>
              </p:blipFill>
            </mc:Choice>
            <mc:Fallback>
              <p:blipFill>
                <a:blip r:embed="rId5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672" y="912"/>
              <a:ext cx="367" cy="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56" name="Picture 14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6"/>
                <a:srcRect/>
                <a:stretch>
                  <a:fillRect/>
                </a:stretch>
              </p:blipFill>
            </mc:Choice>
            <mc:Fallback>
              <p:blipFill>
                <a:blip r:embed="rId7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784" y="1056"/>
              <a:ext cx="379" cy="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57" name="Picture 15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8"/>
                <a:srcRect/>
                <a:stretch>
                  <a:fillRect/>
                </a:stretch>
              </p:blipFill>
            </mc:Choice>
            <mc:Fallback>
              <p:blipFill>
                <a:blip r:embed="rId9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1296" y="864"/>
              <a:ext cx="329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58" name="Picture 16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0"/>
                <a:srcRect/>
                <a:stretch>
                  <a:fillRect/>
                </a:stretch>
              </p:blipFill>
            </mc:Choice>
            <mc:Fallback>
              <p:blipFill>
                <a:blip r:embed="rId11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1632" y="960"/>
              <a:ext cx="365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59" name="Picture 17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2"/>
                <a:srcRect/>
                <a:stretch>
                  <a:fillRect/>
                </a:stretch>
              </p:blipFill>
            </mc:Choice>
            <mc:Fallback>
              <p:blipFill>
                <a:blip r:embed="rId13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064" y="960"/>
              <a:ext cx="256" cy="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60" name="Picture 18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4"/>
                <a:srcRect/>
                <a:stretch>
                  <a:fillRect/>
                </a:stretch>
              </p:blipFill>
            </mc:Choice>
            <mc:Fallback>
              <p:blipFill>
                <a:blip r:embed="rId15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386" y="912"/>
              <a:ext cx="441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9891" name="Rectangle 19"/>
            <p:cNvSpPr>
              <a:spLocks/>
            </p:cNvSpPr>
            <p:nvPr/>
          </p:nvSpPr>
          <p:spPr bwMode="auto">
            <a:xfrm>
              <a:off x="4368" y="2736"/>
              <a:ext cx="3648" cy="1249"/>
            </a:xfrm>
            <a:prstGeom prst="rect">
              <a:avLst/>
            </a:prstGeom>
            <a:blipFill dpi="0" rotWithShape="0">
              <a:blip r:embed="rId3">
                <a:alphaModFix amt="90000"/>
              </a:blip>
              <a:srcRect/>
              <a:tile tx="0" ty="0" sx="100000" sy="100000" flip="none" algn="tl"/>
            </a:blip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/>
                <a:t>Resource Assembly</a:t>
              </a:r>
              <a:endParaRPr lang="en-US" sz="3000">
                <a:solidFill>
                  <a:srgbClr val="FFFFFF"/>
                </a:solidFill>
              </a:endParaRPr>
            </a:p>
          </p:txBody>
        </p:sp>
        <p:sp>
          <p:nvSpPr>
            <p:cNvPr id="79892" name="Rectangle 20"/>
            <p:cNvSpPr>
              <a:spLocks/>
            </p:cNvSpPr>
            <p:nvPr/>
          </p:nvSpPr>
          <p:spPr bwMode="auto">
            <a:xfrm>
              <a:off x="4368" y="1632"/>
              <a:ext cx="3648" cy="576"/>
            </a:xfrm>
            <a:prstGeom prst="rect">
              <a:avLst/>
            </a:prstGeom>
            <a:solidFill>
              <a:srgbClr val="FFFF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/>
                <a:t>Course Management</a:t>
              </a:r>
              <a:endParaRPr lang="en-US" sz="3000"/>
            </a:p>
          </p:txBody>
        </p:sp>
        <p:sp>
          <p:nvSpPr>
            <p:cNvPr id="79893" name="AutoShape 21"/>
            <p:cNvSpPr>
              <a:spLocks/>
            </p:cNvSpPr>
            <p:nvPr/>
          </p:nvSpPr>
          <p:spPr bwMode="auto">
            <a:xfrm>
              <a:off x="5328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9894" name="AutoShape 22"/>
            <p:cNvSpPr>
              <a:spLocks/>
            </p:cNvSpPr>
            <p:nvPr/>
          </p:nvSpPr>
          <p:spPr bwMode="auto">
            <a:xfrm>
              <a:off x="5856" y="2160"/>
              <a:ext cx="529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rgbClr val="FFFF00"/>
                </a:gs>
                <a:gs pos="50000">
                  <a:schemeClr val="accent1"/>
                </a:gs>
                <a:gs pos="100000">
                  <a:srgbClr val="FFFF00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9895" name="AutoShape 23"/>
            <p:cNvSpPr>
              <a:spLocks/>
            </p:cNvSpPr>
            <p:nvPr/>
          </p:nvSpPr>
          <p:spPr bwMode="auto">
            <a:xfrm flipV="1">
              <a:off x="6577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65566" name="Picture 24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rcRect/>
                <a:stretch>
                  <a:fillRect/>
                </a:stretch>
              </p:blipFill>
            </mc:Choice>
            <mc:Fallback>
              <p:blipFill>
                <a:blip r:embed="rId5"/>
                <a:srcRect/>
                <a:stretch>
                  <a:fillRect/>
                </a:stretch>
              </p:blipFill>
            </mc:Fallback>
          </mc:AlternateContent>
          <p:spPr bwMode="auto">
            <a:xfrm flipH="1">
              <a:off x="6000" y="1008"/>
              <a:ext cx="233" cy="5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67" name="Picture 25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8"/>
                <a:srcRect/>
                <a:stretch>
                  <a:fillRect/>
                </a:stretch>
              </p:blipFill>
            </mc:Choice>
            <mc:Fallback>
              <p:blipFill>
                <a:blip r:embed="rId9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5472" y="864"/>
              <a:ext cx="329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68" name="Picture 26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0"/>
                <a:srcRect/>
                <a:stretch>
                  <a:fillRect/>
                </a:stretch>
              </p:blipFill>
            </mc:Choice>
            <mc:Fallback>
              <p:blipFill>
                <a:blip r:embed="rId11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4925" y="912"/>
              <a:ext cx="480" cy="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69" name="Picture 27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6"/>
                <a:srcRect/>
                <a:stretch>
                  <a:fillRect/>
                </a:stretch>
              </p:blipFill>
            </mc:Choice>
            <mc:Fallback>
              <p:blipFill>
                <a:blip r:embed="rId17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6288" y="864"/>
              <a:ext cx="834" cy="7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70" name="Picture 28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8"/>
                <a:srcRect/>
                <a:stretch>
                  <a:fillRect/>
                </a:stretch>
              </p:blipFill>
            </mc:Choice>
            <mc:Fallback>
              <p:blipFill>
                <a:blip r:embed="rId19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4560" y="864"/>
              <a:ext cx="247" cy="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71" name="Picture 29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20"/>
                <a:srcRect/>
                <a:stretch>
                  <a:fillRect/>
                </a:stretch>
              </p:blipFill>
            </mc:Choice>
            <mc:Fallback>
              <p:blipFill>
                <a:blip r:embed="rId21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7056" y="912"/>
              <a:ext cx="757" cy="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9902" name="Line 30"/>
          <p:cNvSpPr>
            <a:spLocks noChangeShapeType="1"/>
          </p:cNvSpPr>
          <p:nvPr/>
        </p:nvSpPr>
        <p:spPr bwMode="auto">
          <a:xfrm flipH="1">
            <a:off x="857250" y="1593850"/>
            <a:ext cx="750888" cy="4232275"/>
          </a:xfrm>
          <a:prstGeom prst="line">
            <a:avLst/>
          </a:prstGeom>
          <a:noFill/>
          <a:ln w="76200">
            <a:solidFill>
              <a:srgbClr val="FF0000">
                <a:alpha val="89999"/>
              </a:srgbClr>
            </a:solidFill>
            <a:round/>
            <a:headEnd/>
            <a:tailEnd type="triangle" w="med" len="med"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79903" name="Line 31"/>
          <p:cNvSpPr>
            <a:spLocks noChangeShapeType="1"/>
          </p:cNvSpPr>
          <p:nvPr/>
        </p:nvSpPr>
        <p:spPr bwMode="auto">
          <a:xfrm flipH="1">
            <a:off x="1231900" y="2557463"/>
            <a:ext cx="3965575" cy="3268662"/>
          </a:xfrm>
          <a:prstGeom prst="line">
            <a:avLst/>
          </a:prstGeom>
          <a:noFill/>
          <a:ln w="76200">
            <a:solidFill>
              <a:srgbClr val="FF0000">
                <a:alpha val="89999"/>
              </a:srgbClr>
            </a:solidFill>
            <a:round/>
            <a:headEnd/>
            <a:tailEnd type="triangle" w="med" len="med"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79904" name="Line 32"/>
          <p:cNvSpPr>
            <a:spLocks noChangeShapeType="1"/>
          </p:cNvSpPr>
          <p:nvPr/>
        </p:nvSpPr>
        <p:spPr bwMode="auto">
          <a:xfrm flipH="1">
            <a:off x="1339850" y="4325938"/>
            <a:ext cx="4125913" cy="1714500"/>
          </a:xfrm>
          <a:prstGeom prst="line">
            <a:avLst/>
          </a:prstGeom>
          <a:noFill/>
          <a:ln w="76200">
            <a:solidFill>
              <a:srgbClr val="FF0000">
                <a:alpha val="89999"/>
              </a:srgbClr>
            </a:solidFill>
            <a:round/>
            <a:headEnd/>
            <a:tailEnd type="triangle" w="med" len="med"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79905" name="Picture 33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214313" y="5843588"/>
            <a:ext cx="982662" cy="7858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pic>
        <p:nvPicPr>
          <p:cNvPr id="79906" name="Picture 34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7823200" y="5505450"/>
            <a:ext cx="874713" cy="8921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sp>
        <p:nvSpPr>
          <p:cNvPr id="79907" name="Line 35"/>
          <p:cNvSpPr>
            <a:spLocks noChangeShapeType="1"/>
          </p:cNvSpPr>
          <p:nvPr/>
        </p:nvSpPr>
        <p:spPr bwMode="auto">
          <a:xfrm flipH="1">
            <a:off x="1339850" y="5934075"/>
            <a:ext cx="6429375" cy="374650"/>
          </a:xfrm>
          <a:prstGeom prst="line">
            <a:avLst/>
          </a:prstGeom>
          <a:noFill/>
          <a:ln w="76200">
            <a:solidFill>
              <a:srgbClr val="FF0000">
                <a:alpha val="89999"/>
              </a:srgbClr>
            </a:solidFill>
            <a:round/>
            <a:headEnd/>
            <a:tailEnd type="triangle" w="med" len="med"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2133600"/>
            <a:ext cx="3854450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60338" y="1371599"/>
            <a:ext cx="8867775" cy="1152525"/>
          </a:xfrm>
          <a:noFill/>
        </p:spPr>
        <p:txBody>
          <a:bodyPr/>
          <a:lstStyle/>
          <a:p>
            <a:pPr marL="487363" indent="-487363" defTabSz="1300163" eaLnBrk="1" hangingPunct="1">
              <a:lnSpc>
                <a:spcPct val="90000"/>
              </a:lnSpc>
              <a:tabLst>
                <a:tab pos="1028700" algn="l"/>
              </a:tabLst>
            </a:pPr>
            <a:r>
              <a:rPr lang="en-US" smtClean="0">
                <a:ea typeface="ＭＳ Ｐゴシック" charset="-128"/>
                <a:cs typeface="ＭＳ Ｐゴシック" charset="-128"/>
              </a:rPr>
              <a:t>Authors can see how their materials are performing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819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5413" y="2587625"/>
            <a:ext cx="6099175" cy="33131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63" y="5070475"/>
            <a:ext cx="5089525" cy="114458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blurRad="63500" dist="76199" dir="2700000" algn="ctr" rotWithShape="0">
              <a:schemeClr val="bg2">
                <a:alpha val="75000"/>
              </a:schemeClr>
            </a:outerShdw>
          </a:effectLst>
        </p:spPr>
      </p:pic>
      <p:sp>
        <p:nvSpPr>
          <p:cNvPr id="67590" name="Rectangle 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1435" tIns="45718" rIns="91435" bIns="45718"/>
          <a:lstStyle/>
          <a:p>
            <a:pPr defTabSz="1300163" eaLnBrk="1" hangingPunct="1">
              <a:tabLst>
                <a:tab pos="1536700" algn="l"/>
              </a:tabLst>
            </a:pPr>
            <a:r>
              <a:rPr lang="en-US" smtClean="0">
                <a:ea typeface="ＭＳ Ｐゴシック" charset="-128"/>
                <a:cs typeface="ＭＳ Ｐゴシック" charset="-128"/>
              </a:rPr>
              <a:t>How to Get Contributions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Get Contributions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Cross-institutional use</a:t>
            </a:r>
            <a:endParaRPr lang="en-US" dirty="0"/>
          </a:p>
        </p:txBody>
      </p:sp>
      <p:pic>
        <p:nvPicPr>
          <p:cNvPr id="4" name="Picture 4" descr="shar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752600"/>
            <a:ext cx="7391400" cy="4939954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Get Contributions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3000" y="1371600"/>
            <a:ext cx="5862400" cy="53022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3276600" cy="5562600"/>
          </a:xfrm>
        </p:spPr>
        <p:txBody>
          <a:bodyPr/>
          <a:lstStyle/>
          <a:p>
            <a:r>
              <a:rPr lang="en-US" dirty="0" smtClean="0"/>
              <a:t>Creates communities of practice!</a:t>
            </a:r>
          </a:p>
          <a:p>
            <a:r>
              <a:rPr lang="en-US" dirty="0" smtClean="0"/>
              <a:t>Connects colleagues doing the same thing</a:t>
            </a:r>
          </a:p>
          <a:p>
            <a:r>
              <a:rPr lang="en-US" dirty="0" smtClean="0"/>
              <a:t>Annual conferences and workshops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Get Contributions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486400"/>
          </a:xfrm>
        </p:spPr>
        <p:txBody>
          <a:bodyPr/>
          <a:lstStyle/>
          <a:p>
            <a:r>
              <a:rPr lang="en-US" dirty="0" smtClean="0"/>
              <a:t>Minimal effort to contribute materials</a:t>
            </a:r>
          </a:p>
          <a:p>
            <a:pPr lvl="1"/>
            <a:r>
              <a:rPr lang="en-US" dirty="0" smtClean="0"/>
              <a:t>Offers interface to enter detailed metadata, but not required</a:t>
            </a:r>
          </a:p>
          <a:p>
            <a:pPr lvl="1"/>
            <a:r>
              <a:rPr lang="en-US" dirty="0" smtClean="0"/>
              <a:t>Ability to assign cascading metadata to collections of resources</a:t>
            </a:r>
          </a:p>
          <a:p>
            <a:r>
              <a:rPr lang="en-US" dirty="0" smtClean="0"/>
              <a:t>System continually collects metadata based on use</a:t>
            </a:r>
          </a:p>
          <a:p>
            <a:pPr lvl="1"/>
            <a:r>
              <a:rPr lang="en-US" dirty="0" smtClean="0"/>
              <a:t>Contexts</a:t>
            </a:r>
          </a:p>
          <a:p>
            <a:pPr lvl="1"/>
            <a:r>
              <a:rPr lang="en-US" dirty="0" smtClean="0"/>
              <a:t>Connections between resources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Get Contributions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Driving force: problems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223932"/>
            <a:ext cx="6961031" cy="363406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1301198"/>
            <a:ext cx="3443288" cy="1899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6" name="Left Arrow 5"/>
          <p:cNvSpPr/>
          <p:nvPr/>
        </p:nvSpPr>
        <p:spPr bwMode="auto">
          <a:xfrm>
            <a:off x="7239000" y="4267200"/>
            <a:ext cx="1447800" cy="457200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&gt;80% reuse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7" name="Left Arrow 6"/>
          <p:cNvSpPr/>
          <p:nvPr/>
        </p:nvSpPr>
        <p:spPr bwMode="auto">
          <a:xfrm>
            <a:off x="7239000" y="4020838"/>
            <a:ext cx="1447800" cy="457200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&lt;30% reuse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Sustainable Income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486400"/>
          </a:xfrm>
        </p:spPr>
        <p:txBody>
          <a:bodyPr/>
          <a:lstStyle/>
          <a:p>
            <a:pPr>
              <a:buNone/>
            </a:pPr>
            <a:r>
              <a:rPr lang="en-US" sz="2400" dirty="0" smtClean="0"/>
              <a:t>Direct sustainable income stream?</a:t>
            </a:r>
          </a:p>
          <a:p>
            <a:r>
              <a:rPr lang="en-US" sz="2400" dirty="0" smtClean="0"/>
              <a:t>Do not want to charge for software</a:t>
            </a:r>
          </a:p>
          <a:p>
            <a:pPr lvl="1"/>
            <a:r>
              <a:rPr lang="en-US" sz="2000" dirty="0" smtClean="0"/>
              <a:t>Believe in open-source</a:t>
            </a:r>
          </a:p>
          <a:p>
            <a:r>
              <a:rPr lang="en-US" sz="2400" dirty="0" smtClean="0"/>
              <a:t>Do not want to charge the students</a:t>
            </a:r>
          </a:p>
          <a:p>
            <a:pPr lvl="1"/>
            <a:r>
              <a:rPr lang="en-US" sz="2000" dirty="0" smtClean="0"/>
              <a:t>Education already expensive enough</a:t>
            </a:r>
          </a:p>
          <a:p>
            <a:r>
              <a:rPr lang="en-US" sz="2400" dirty="0" smtClean="0"/>
              <a:t>Micropayment schemes</a:t>
            </a:r>
          </a:p>
          <a:p>
            <a:pPr lvl="1"/>
            <a:r>
              <a:rPr lang="en-US" sz="2000" dirty="0" smtClean="0"/>
              <a:t>Too cumbersome</a:t>
            </a:r>
          </a:p>
          <a:p>
            <a:pPr lvl="1"/>
            <a:r>
              <a:rPr lang="en-US" sz="2000" dirty="0" smtClean="0"/>
              <a:t>Possible conflicts with institutional intellectual property policies</a:t>
            </a:r>
          </a:p>
          <a:p>
            <a:pPr lvl="1"/>
            <a:r>
              <a:rPr lang="en-US" sz="2000" dirty="0" smtClean="0"/>
              <a:t>Textbook publishers don’t play</a:t>
            </a:r>
          </a:p>
          <a:p>
            <a:pPr lvl="1"/>
            <a:r>
              <a:rPr lang="en-US" sz="2000" dirty="0" smtClean="0"/>
              <a:t>Educational content has no monetary value: universities sell degrees, not education</a:t>
            </a:r>
          </a:p>
          <a:p>
            <a:r>
              <a:rPr lang="en-US" sz="2400" dirty="0" smtClean="0"/>
              <a:t>Do not want to charge for service</a:t>
            </a:r>
          </a:p>
          <a:p>
            <a:pPr lvl="1"/>
            <a:r>
              <a:rPr lang="en-US" sz="2000" dirty="0" smtClean="0"/>
              <a:t>Institutions can run LON-CAPA completely for free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Sustainability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486400"/>
          </a:xfrm>
        </p:spPr>
        <p:txBody>
          <a:bodyPr/>
          <a:lstStyle/>
          <a:p>
            <a:r>
              <a:rPr lang="en-US" sz="2400" dirty="0" smtClean="0"/>
              <a:t>LON-CAPA has been around since 1993, initially as pure homework/assessment system</a:t>
            </a:r>
          </a:p>
          <a:p>
            <a:r>
              <a:rPr lang="en-US" sz="2400" dirty="0" smtClean="0"/>
              <a:t>Since 2000: Digital Library</a:t>
            </a:r>
          </a:p>
          <a:p>
            <a:r>
              <a:rPr lang="en-US" sz="2400" dirty="0" smtClean="0"/>
              <a:t>17 years … with ups and downs</a:t>
            </a:r>
          </a:p>
          <a:p>
            <a:pPr lvl="1"/>
            <a:r>
              <a:rPr lang="en-US" sz="2000" dirty="0" smtClean="0"/>
              <a:t>currently “down” – partner institutions have budget cuts</a:t>
            </a:r>
          </a:p>
          <a:p>
            <a:r>
              <a:rPr lang="en-US" sz="2400" dirty="0" smtClean="0"/>
              <a:t>Components of sustainability:</a:t>
            </a:r>
          </a:p>
          <a:p>
            <a:pPr lvl="1"/>
            <a:r>
              <a:rPr lang="en-US" sz="2000" dirty="0" smtClean="0"/>
              <a:t>financial:</a:t>
            </a:r>
          </a:p>
          <a:p>
            <a:pPr lvl="2"/>
            <a:r>
              <a:rPr lang="en-US" sz="1800" dirty="0" smtClean="0"/>
              <a:t>staff</a:t>
            </a:r>
          </a:p>
          <a:p>
            <a:pPr lvl="2"/>
            <a:r>
              <a:rPr lang="en-US" sz="1800" dirty="0" smtClean="0"/>
              <a:t>hardware</a:t>
            </a:r>
          </a:p>
          <a:p>
            <a:pPr lvl="2"/>
            <a:r>
              <a:rPr lang="en-US" sz="1800" dirty="0" smtClean="0"/>
              <a:t>travel</a:t>
            </a:r>
          </a:p>
          <a:p>
            <a:pPr lvl="1"/>
            <a:r>
              <a:rPr lang="en-US" sz="2000" dirty="0" smtClean="0"/>
              <a:t>ongoing software platform development</a:t>
            </a:r>
          </a:p>
          <a:p>
            <a:pPr lvl="1"/>
            <a:r>
              <a:rPr lang="en-US" sz="2000" dirty="0" smtClean="0"/>
              <a:t>ongoing content contributions</a:t>
            </a:r>
          </a:p>
          <a:p>
            <a:pPr lvl="1"/>
            <a:r>
              <a:rPr lang="en-US" sz="2000" dirty="0" smtClean="0"/>
              <a:t>increasing user community</a:t>
            </a:r>
          </a:p>
          <a:p>
            <a:pPr lvl="1"/>
            <a:r>
              <a:rPr lang="en-US" sz="2000" dirty="0" smtClean="0"/>
              <a:t>scholarship</a:t>
            </a:r>
          </a:p>
          <a:p>
            <a:pPr lvl="1"/>
            <a:endParaRPr lang="en-US" dirty="0" smtClean="0"/>
          </a:p>
        </p:txBody>
      </p:sp>
      <p:pic>
        <p:nvPicPr>
          <p:cNvPr id="4" name="Picture 3" descr="grou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3399472"/>
            <a:ext cx="4114800" cy="1705928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Sustainable Income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Spin-Off: </a:t>
            </a:r>
            <a:r>
              <a:rPr lang="en-US" dirty="0" err="1" smtClean="0"/>
              <a:t>eduCog</a:t>
            </a:r>
            <a:r>
              <a:rPr lang="en-US" dirty="0" smtClean="0"/>
              <a:t>, LLC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905000"/>
            <a:ext cx="7073900" cy="4804913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Sustainable Income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Hosting of LON-CAPA for institutions that are unable or unwilling to run their own installation</a:t>
            </a:r>
          </a:p>
          <a:p>
            <a:r>
              <a:rPr lang="en-US" dirty="0" smtClean="0"/>
              <a:t>Attractive since LON-CAPA is also complete course management system</a:t>
            </a:r>
            <a:br>
              <a:rPr lang="en-US" dirty="0" smtClean="0"/>
            </a:br>
            <a:r>
              <a:rPr lang="en-US" dirty="0" smtClean="0"/>
              <a:t>(established cost center)</a:t>
            </a:r>
          </a:p>
          <a:p>
            <a:r>
              <a:rPr lang="en-US" dirty="0" smtClean="0"/>
              <a:t>Constant income</a:t>
            </a:r>
            <a:br>
              <a:rPr lang="en-US" dirty="0" smtClean="0"/>
            </a:br>
            <a:r>
              <a:rPr lang="en-US" dirty="0" smtClean="0"/>
              <a:t>stream from</a:t>
            </a:r>
            <a:br>
              <a:rPr lang="en-US" dirty="0" smtClean="0"/>
            </a:br>
            <a:r>
              <a:rPr lang="en-US" dirty="0" smtClean="0"/>
              <a:t>low-cost hosting fees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1" y="4077848"/>
            <a:ext cx="3581400" cy="2590383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Sustainable Income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Textbook Publishers</a:t>
            </a:r>
          </a:p>
          <a:p>
            <a:r>
              <a:rPr lang="en-US" dirty="0" smtClean="0"/>
              <a:t>Warning: complicated mechanism!</a:t>
            </a:r>
          </a:p>
          <a:p>
            <a:r>
              <a:rPr lang="en-US" dirty="0" smtClean="0"/>
              <a:t>Publishers sell textbooks. Period.</a:t>
            </a:r>
          </a:p>
          <a:p>
            <a:r>
              <a:rPr lang="en-US" dirty="0" smtClean="0"/>
              <a:t>Instructors are decision makers for several hundred sales at a time</a:t>
            </a:r>
          </a:p>
          <a:p>
            <a:r>
              <a:rPr lang="en-US" dirty="0" smtClean="0"/>
              <a:t>Incentives for instructors: free ancillary materials, particularly online</a:t>
            </a:r>
            <a:br>
              <a:rPr lang="en-US" dirty="0" smtClean="0"/>
            </a:br>
            <a:r>
              <a:rPr lang="en-US" dirty="0" smtClean="0"/>
              <a:t>homework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4648200"/>
            <a:ext cx="3086100" cy="213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Sustainable Income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4864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Textbook publishers pay spin-off company for</a:t>
            </a:r>
          </a:p>
          <a:p>
            <a:r>
              <a:rPr lang="en-US" dirty="0" smtClean="0"/>
              <a:t>coding ancillary materials</a:t>
            </a:r>
          </a:p>
          <a:p>
            <a:r>
              <a:rPr lang="en-US" dirty="0" smtClean="0"/>
              <a:t>hosting ancillary materials</a:t>
            </a:r>
          </a:p>
          <a:p>
            <a:r>
              <a:rPr lang="en-US" dirty="0" smtClean="0"/>
              <a:t>selectively open up these libraries for courses that adopted the textbook (digital rights management)</a:t>
            </a:r>
          </a:p>
          <a:p>
            <a:r>
              <a:rPr lang="en-US" dirty="0" smtClean="0"/>
              <a:t>constant income stream: publishers intentionally make problem libraries incompatible between editions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Sustainable Income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2438400" cy="4876800"/>
          </a:xfrm>
        </p:spPr>
        <p:txBody>
          <a:bodyPr/>
          <a:lstStyle/>
          <a:p>
            <a:r>
              <a:rPr lang="en-US" dirty="0" smtClean="0"/>
              <a:t>Five major publishers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1295400"/>
            <a:ext cx="5890161" cy="54864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486400"/>
          </a:xfrm>
        </p:spPr>
        <p:txBody>
          <a:bodyPr/>
          <a:lstStyle/>
          <a:p>
            <a:r>
              <a:rPr lang="en-US" dirty="0" smtClean="0"/>
              <a:t>Sustainability is not easy to achieve</a:t>
            </a:r>
          </a:p>
          <a:p>
            <a:r>
              <a:rPr lang="en-US" dirty="0" smtClean="0"/>
              <a:t>Select exactly what you do and what you don’t do, and do it well</a:t>
            </a:r>
          </a:p>
          <a:p>
            <a:pPr lvl="1"/>
            <a:r>
              <a:rPr lang="en-US" dirty="0" smtClean="0"/>
              <a:t>Be flexible if odd funding opportunities come up that support your mission</a:t>
            </a:r>
          </a:p>
          <a:p>
            <a:pPr lvl="1"/>
            <a:r>
              <a:rPr lang="en-US" dirty="0" smtClean="0"/>
              <a:t>Tie into institutions’ core business and established cost centers</a:t>
            </a:r>
          </a:p>
          <a:p>
            <a:pPr lvl="1"/>
            <a:r>
              <a:rPr lang="en-US" dirty="0" smtClean="0"/>
              <a:t>Don’t let random grant opportunities distract you from your mission – grant funding is nice, but not sustainable</a:t>
            </a:r>
          </a:p>
          <a:p>
            <a:r>
              <a:rPr lang="en-US" dirty="0" smtClean="0"/>
              <a:t>Create community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Sustainability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4864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Lessons learned over 17 years:</a:t>
            </a:r>
          </a:p>
          <a:p>
            <a:r>
              <a:rPr lang="en-US" b="1" dirty="0" smtClean="0"/>
              <a:t>Have a clearly defined purpose </a:t>
            </a:r>
            <a:r>
              <a:rPr lang="en-US" dirty="0" smtClean="0"/>
              <a:t>– even if it precludes some funding “opportunities.” Don’t let money drive you!</a:t>
            </a:r>
          </a:p>
          <a:p>
            <a:r>
              <a:rPr lang="en-US" b="1" dirty="0" smtClean="0"/>
              <a:t>Be selective about whom you allow to contribute </a:t>
            </a:r>
            <a:r>
              <a:rPr lang="en-US" dirty="0" smtClean="0"/>
              <a:t>– but then give them freedom</a:t>
            </a:r>
          </a:p>
          <a:p>
            <a:r>
              <a:rPr lang="en-US" b="1" dirty="0" smtClean="0"/>
              <a:t>Distribute</a:t>
            </a:r>
            <a:r>
              <a:rPr lang="en-US" dirty="0" smtClean="0"/>
              <a:t> – a single institution is too fickle an environment</a:t>
            </a:r>
          </a:p>
          <a:p>
            <a:r>
              <a:rPr lang="en-US" b="1" dirty="0" smtClean="0"/>
              <a:t>Share the wealth </a:t>
            </a:r>
            <a:r>
              <a:rPr lang="en-US" dirty="0" smtClean="0"/>
              <a:t>– help your partner institutions get funding, publicity, etc.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Clearly Defined 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486400"/>
          </a:xfrm>
        </p:spPr>
        <p:txBody>
          <a:bodyPr/>
          <a:lstStyle/>
          <a:p>
            <a:r>
              <a:rPr lang="en-US" sz="2800" dirty="0" smtClean="0"/>
              <a:t>For LON-CAPA:</a:t>
            </a:r>
            <a:br>
              <a:rPr lang="en-US" sz="2800" dirty="0" smtClean="0"/>
            </a:br>
            <a:r>
              <a:rPr lang="en-US" dirty="0" smtClean="0"/>
              <a:t>Allow high school and undergraduate instructors to efficiently select and deploy effective online materials and assessment resources for their students</a:t>
            </a:r>
            <a:endParaRPr lang="en-US" sz="2800" dirty="0" smtClean="0"/>
          </a:p>
          <a:p>
            <a:r>
              <a:rPr lang="en-US" sz="2400" dirty="0" smtClean="0"/>
              <a:t>Corollaries:</a:t>
            </a:r>
          </a:p>
          <a:p>
            <a:pPr lvl="1"/>
            <a:r>
              <a:rPr lang="en-US" sz="2000" dirty="0" smtClean="0"/>
              <a:t>end-users are students – resources are for student “consumption” (not teaching guides, research papers, curricula, etc), it is irritating to have a mixed library</a:t>
            </a:r>
          </a:p>
          <a:p>
            <a:pPr lvl="1"/>
            <a:r>
              <a:rPr lang="en-US" sz="2000" dirty="0" smtClean="0"/>
              <a:t>instructors select the materials – students access selected and bundled materials in a coherent framework</a:t>
            </a:r>
          </a:p>
          <a:p>
            <a:pPr lvl="1"/>
            <a:r>
              <a:rPr lang="en-US" sz="2000" dirty="0" smtClean="0"/>
              <a:t>only instructors and publishers contribute – not accepting materials from random people off the street</a:t>
            </a:r>
            <a:endParaRPr lang="en-US" sz="2400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Clearly Defined Purpose</a:t>
            </a:r>
            <a:endParaRPr lang="en-US" dirty="0"/>
          </a:p>
        </p:txBody>
      </p:sp>
      <p:sp>
        <p:nvSpPr>
          <p:cNvPr id="4" name="Rectangle 2"/>
          <p:cNvSpPr>
            <a:spLocks/>
          </p:cNvSpPr>
          <p:nvPr/>
        </p:nvSpPr>
        <p:spPr bwMode="auto">
          <a:xfrm>
            <a:off x="35524" y="1219200"/>
            <a:ext cx="4500563" cy="3695700"/>
          </a:xfrm>
          <a:prstGeom prst="rect">
            <a:avLst/>
          </a:prstGeom>
          <a:solidFill>
            <a:srgbClr val="CCFFCC">
              <a:alpha val="89803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A</a:t>
            </a:r>
          </a:p>
        </p:txBody>
      </p:sp>
      <p:sp>
        <p:nvSpPr>
          <p:cNvPr id="5" name="Rectangle 3"/>
          <p:cNvSpPr>
            <a:spLocks/>
          </p:cNvSpPr>
          <p:nvPr/>
        </p:nvSpPr>
        <p:spPr bwMode="auto">
          <a:xfrm>
            <a:off x="4590062" y="1219200"/>
            <a:ext cx="4500562" cy="3695700"/>
          </a:xfrm>
          <a:prstGeom prst="rect">
            <a:avLst/>
          </a:prstGeom>
          <a:solidFill>
            <a:srgbClr val="FFCC99">
              <a:alpha val="89803"/>
            </a:srgbClr>
          </a:solidFill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</p:spPr>
        <p:txBody>
          <a:bodyPr wrap="none" lIns="64291" tIns="32146" rIns="64291" bIns="32146" anchor="ctr">
            <a:prstTxWarp prst="textNoShape">
              <a:avLst/>
            </a:prstTxWarp>
          </a:bodyPr>
          <a:lstStyle/>
          <a:p>
            <a:pPr algn="r" defTabSz="642938" eaLnBrk="1" hangingPunct="1"/>
            <a:r>
              <a:rPr lang="en-US" sz="3000">
                <a:latin typeface="Lucida Handwriting" charset="0"/>
              </a:rPr>
              <a:t>  </a:t>
            </a:r>
            <a:r>
              <a:rPr lang="en-US" sz="3000"/>
              <a:t>Campus B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41887" y="1219200"/>
            <a:ext cx="8786812" cy="5518150"/>
            <a:chOff x="144" y="864"/>
            <a:chExt cx="7872" cy="4944"/>
          </a:xfrm>
        </p:grpSpPr>
        <p:sp>
          <p:nvSpPr>
            <p:cNvPr id="7" name="Rectangle 6"/>
            <p:cNvSpPr>
              <a:spLocks/>
            </p:cNvSpPr>
            <p:nvPr/>
          </p:nvSpPr>
          <p:spPr bwMode="auto">
            <a:xfrm>
              <a:off x="144" y="4512"/>
              <a:ext cx="7872" cy="1296"/>
            </a:xfrm>
            <a:prstGeom prst="rect">
              <a:avLst/>
            </a:prstGeom>
            <a:solidFill>
              <a:srgbClr val="99CC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endParaRPr lang="de-DE" sz="3000">
                <a:solidFill>
                  <a:srgbClr val="FFFFFF"/>
                </a:solidFill>
                <a:latin typeface="Chalkboard" charset="0"/>
              </a:endParaRPr>
            </a:p>
          </p:txBody>
        </p:sp>
        <p:sp>
          <p:nvSpPr>
            <p:cNvPr id="8" name="Text Box 7"/>
            <p:cNvSpPr txBox="1">
              <a:spLocks/>
            </p:cNvSpPr>
            <p:nvPr/>
          </p:nvSpPr>
          <p:spPr bwMode="auto">
            <a:xfrm>
              <a:off x="478" y="4656"/>
              <a:ext cx="7168" cy="98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/>
              <a:r>
                <a:rPr lang="de-DE" sz="3400" dirty="0" err="1"/>
                <a:t>Shared</a:t>
              </a:r>
              <a:r>
                <a:rPr lang="de-DE" sz="3400" dirty="0"/>
                <a:t> </a:t>
              </a:r>
              <a:r>
                <a:rPr lang="de-DE" sz="3400" dirty="0" err="1"/>
                <a:t>Cross-</a:t>
              </a:r>
              <a:r>
                <a:rPr lang="de-DE" sz="3400" dirty="0" err="1" smtClean="0"/>
                <a:t>Institutional</a:t>
              </a:r>
              <a:r>
                <a:rPr lang="de-DE" sz="3400" dirty="0" smtClean="0"/>
                <a:t/>
              </a:r>
              <a:br>
                <a:rPr lang="de-DE" sz="3400" dirty="0" smtClean="0"/>
              </a:br>
              <a:r>
                <a:rPr lang="de-DE" sz="3400" dirty="0" smtClean="0"/>
                <a:t>Digital </a:t>
              </a:r>
              <a:r>
                <a:rPr lang="de-DE" sz="3400" dirty="0" err="1" smtClean="0"/>
                <a:t>Resource</a:t>
              </a:r>
              <a:r>
                <a:rPr lang="de-DE" sz="3400" dirty="0" smtClean="0"/>
                <a:t> Library</a:t>
              </a:r>
              <a:endParaRPr lang="de-DE" sz="3400" dirty="0"/>
            </a:p>
          </p:txBody>
        </p:sp>
        <p:sp>
          <p:nvSpPr>
            <p:cNvPr id="9" name="Rectangle 8"/>
            <p:cNvSpPr>
              <a:spLocks/>
            </p:cNvSpPr>
            <p:nvPr/>
          </p:nvSpPr>
          <p:spPr bwMode="auto">
            <a:xfrm>
              <a:off x="192" y="2736"/>
              <a:ext cx="3648" cy="1249"/>
            </a:xfrm>
            <a:prstGeom prst="rect">
              <a:avLst/>
            </a:prstGeom>
            <a:blipFill dpi="0" rotWithShape="0">
              <a:blip r:embed="rId2">
                <a:alphaModFix amt="90000"/>
              </a:blip>
              <a:srcRect/>
              <a:tile tx="0" ty="0" sx="100000" sy="100000" flip="none" algn="tl"/>
            </a:blip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 dirty="0" err="1"/>
                <a:t>Resource</a:t>
              </a:r>
              <a:r>
                <a:rPr lang="de-DE" sz="3000" dirty="0"/>
                <a:t> </a:t>
              </a:r>
              <a:r>
                <a:rPr lang="de-DE" sz="3000" dirty="0" err="1" smtClean="0"/>
                <a:t>Assembly</a:t>
              </a:r>
              <a:endParaRPr lang="de-DE" sz="3000" dirty="0"/>
            </a:p>
          </p:txBody>
        </p:sp>
        <p:sp>
          <p:nvSpPr>
            <p:cNvPr id="10" name="Rectangle 9"/>
            <p:cNvSpPr>
              <a:spLocks/>
            </p:cNvSpPr>
            <p:nvPr/>
          </p:nvSpPr>
          <p:spPr bwMode="auto">
            <a:xfrm>
              <a:off x="192" y="1632"/>
              <a:ext cx="3648" cy="576"/>
            </a:xfrm>
            <a:prstGeom prst="rect">
              <a:avLst/>
            </a:prstGeom>
            <a:solidFill>
              <a:srgbClr val="FFFF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/>
                <a:t>Course Management</a:t>
              </a:r>
              <a:endParaRPr lang="en-US" sz="3000"/>
            </a:p>
          </p:txBody>
        </p:sp>
        <p:sp>
          <p:nvSpPr>
            <p:cNvPr id="11" name="AutoShape 10"/>
            <p:cNvSpPr>
              <a:spLocks/>
            </p:cNvSpPr>
            <p:nvPr/>
          </p:nvSpPr>
          <p:spPr bwMode="auto">
            <a:xfrm>
              <a:off x="1152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AutoShape 11"/>
            <p:cNvSpPr>
              <a:spLocks/>
            </p:cNvSpPr>
            <p:nvPr/>
          </p:nvSpPr>
          <p:spPr bwMode="auto">
            <a:xfrm>
              <a:off x="1680" y="2160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rgbClr val="FFFF00"/>
                </a:gs>
                <a:gs pos="50000">
                  <a:schemeClr val="accent1"/>
                </a:gs>
                <a:gs pos="100000">
                  <a:srgbClr val="FFFF00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AutoShape 12"/>
            <p:cNvSpPr>
              <a:spLocks/>
            </p:cNvSpPr>
            <p:nvPr/>
          </p:nvSpPr>
          <p:spPr bwMode="auto">
            <a:xfrm flipV="1">
              <a:off x="2400" y="3936"/>
              <a:ext cx="529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14" name="Picture 13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3"/>
                <a:srcRect/>
                <a:stretch>
                  <a:fillRect/>
                </a:stretch>
              </p:blipFill>
            </mc:Choice>
            <mc:Fallback>
              <p:blipFill>
                <a:blip r:embed="rId4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672" y="912"/>
              <a:ext cx="367" cy="7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14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5"/>
                <a:srcRect/>
                <a:stretch>
                  <a:fillRect/>
                </a:stretch>
              </p:blipFill>
            </mc:Choice>
            <mc:Fallback>
              <p:blipFill>
                <a:blip r:embed="rId6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784" y="1056"/>
              <a:ext cx="379" cy="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5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7"/>
                <a:srcRect/>
                <a:stretch>
                  <a:fillRect/>
                </a:stretch>
              </p:blipFill>
            </mc:Choice>
            <mc:Fallback>
              <p:blipFill>
                <a:blip r:embed="rId8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1296" y="864"/>
              <a:ext cx="329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6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9"/>
                <a:srcRect/>
                <a:stretch>
                  <a:fillRect/>
                </a:stretch>
              </p:blipFill>
            </mc:Choice>
            <mc:Fallback>
              <p:blipFill>
                <a:blip r:embed="rId10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1632" y="960"/>
              <a:ext cx="365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17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1"/>
                <a:srcRect/>
                <a:stretch>
                  <a:fillRect/>
                </a:stretch>
              </p:blipFill>
            </mc:Choice>
            <mc:Fallback>
              <p:blipFill>
                <a:blip r:embed="rId12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064" y="960"/>
              <a:ext cx="256" cy="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18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3"/>
                <a:srcRect/>
                <a:stretch>
                  <a:fillRect/>
                </a:stretch>
              </p:blipFill>
            </mc:Choice>
            <mc:Fallback>
              <p:blipFill>
                <a:blip r:embed="rId14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2386" y="912"/>
              <a:ext cx="441" cy="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Rectangle 19"/>
            <p:cNvSpPr>
              <a:spLocks/>
            </p:cNvSpPr>
            <p:nvPr/>
          </p:nvSpPr>
          <p:spPr bwMode="auto">
            <a:xfrm>
              <a:off x="4368" y="2736"/>
              <a:ext cx="3648" cy="1249"/>
            </a:xfrm>
            <a:prstGeom prst="rect">
              <a:avLst/>
            </a:prstGeom>
            <a:blipFill dpi="0" rotWithShape="0">
              <a:blip r:embed="rId2">
                <a:alphaModFix amt="90000"/>
              </a:blip>
              <a:srcRect/>
              <a:tile tx="0" ty="0" sx="100000" sy="100000" flip="none" algn="tl"/>
            </a:blip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 dirty="0" err="1"/>
                <a:t>Resource</a:t>
              </a:r>
              <a:r>
                <a:rPr lang="de-DE" sz="3000" dirty="0"/>
                <a:t> </a:t>
              </a:r>
              <a:r>
                <a:rPr lang="de-DE" sz="3000" dirty="0" err="1" smtClean="0"/>
                <a:t>Assembly</a:t>
              </a:r>
              <a:endParaRPr lang="de-DE" sz="3000" dirty="0"/>
            </a:p>
          </p:txBody>
        </p:sp>
        <p:sp>
          <p:nvSpPr>
            <p:cNvPr id="21" name="Rectangle 20"/>
            <p:cNvSpPr>
              <a:spLocks/>
            </p:cNvSpPr>
            <p:nvPr/>
          </p:nvSpPr>
          <p:spPr bwMode="auto">
            <a:xfrm>
              <a:off x="4368" y="1632"/>
              <a:ext cx="3648" cy="576"/>
            </a:xfrm>
            <a:prstGeom prst="rect">
              <a:avLst/>
            </a:prstGeom>
            <a:solidFill>
              <a:srgbClr val="FFFF00">
                <a:alpha val="89999"/>
              </a:srgbClr>
            </a:soli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 algn="ctr" defTabSz="642938" eaLnBrk="1" hangingPunct="1">
                <a:defRPr/>
              </a:pPr>
              <a:r>
                <a:rPr lang="de-DE" sz="3000"/>
                <a:t>Course Management</a:t>
              </a:r>
              <a:endParaRPr lang="en-US" sz="3000"/>
            </a:p>
          </p:txBody>
        </p:sp>
        <p:sp>
          <p:nvSpPr>
            <p:cNvPr id="22" name="AutoShape 21"/>
            <p:cNvSpPr>
              <a:spLocks/>
            </p:cNvSpPr>
            <p:nvPr/>
          </p:nvSpPr>
          <p:spPr bwMode="auto">
            <a:xfrm>
              <a:off x="5328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AutoShape 22"/>
            <p:cNvSpPr>
              <a:spLocks/>
            </p:cNvSpPr>
            <p:nvPr/>
          </p:nvSpPr>
          <p:spPr bwMode="auto">
            <a:xfrm>
              <a:off x="5856" y="2160"/>
              <a:ext cx="529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rgbClr val="FFFF00"/>
                </a:gs>
                <a:gs pos="50000">
                  <a:schemeClr val="accent1"/>
                </a:gs>
                <a:gs pos="100000">
                  <a:srgbClr val="FFFF00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AutoShape 23"/>
            <p:cNvSpPr>
              <a:spLocks/>
            </p:cNvSpPr>
            <p:nvPr/>
          </p:nvSpPr>
          <p:spPr bwMode="auto">
            <a:xfrm flipV="1">
              <a:off x="6577" y="3936"/>
              <a:ext cx="528" cy="624"/>
            </a:xfrm>
            <a:prstGeom prst="upArrow">
              <a:avLst>
                <a:gd name="adj1" fmla="val 50000"/>
                <a:gd name="adj2" fmla="val 29545"/>
              </a:avLst>
            </a:prstGeom>
            <a:gradFill rotWithShape="0">
              <a:gsLst>
                <a:gs pos="0">
                  <a:schemeClr val="hlink"/>
                </a:gs>
                <a:gs pos="50000">
                  <a:schemeClr val="accent1"/>
                </a:gs>
                <a:gs pos="100000">
                  <a:schemeClr val="hlink"/>
                </a:gs>
              </a:gsLst>
              <a:lin ang="0" scaled="1"/>
            </a:gradFill>
            <a:ln w="25400">
              <a:solidFill>
                <a:srgbClr val="FFFFFF">
                  <a:alpha val="89999"/>
                </a:srgbClr>
              </a:solidFill>
              <a:miter lim="800000"/>
              <a:headEnd/>
              <a:tailEnd/>
            </a:ln>
            <a:effectLst>
              <a:outerShdw blurRad="63500" dist="107763" dir="27000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11046" tIns="5524" rIns="11046" bIns="5524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25" name="Picture 24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3"/>
                <a:srcRect/>
                <a:stretch>
                  <a:fillRect/>
                </a:stretch>
              </p:blipFill>
            </mc:Choice>
            <mc:Fallback>
              <p:blipFill>
                <a:blip r:embed="rId4"/>
                <a:srcRect/>
                <a:stretch>
                  <a:fillRect/>
                </a:stretch>
              </p:blipFill>
            </mc:Fallback>
          </mc:AlternateContent>
          <p:spPr bwMode="auto">
            <a:xfrm flipH="1">
              <a:off x="6000" y="1008"/>
              <a:ext cx="233" cy="5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25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7"/>
                <a:srcRect/>
                <a:stretch>
                  <a:fillRect/>
                </a:stretch>
              </p:blipFill>
            </mc:Choice>
            <mc:Fallback>
              <p:blipFill>
                <a:blip r:embed="rId8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5472" y="864"/>
              <a:ext cx="329" cy="6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" name="Picture 26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9"/>
                <a:srcRect/>
                <a:stretch>
                  <a:fillRect/>
                </a:stretch>
              </p:blipFill>
            </mc:Choice>
            <mc:Fallback>
              <p:blipFill>
                <a:blip r:embed="rId10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4925" y="912"/>
              <a:ext cx="480" cy="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Picture 27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5"/>
                <a:srcRect/>
                <a:stretch>
                  <a:fillRect/>
                </a:stretch>
              </p:blipFill>
            </mc:Choice>
            <mc:Fallback>
              <p:blipFill>
                <a:blip r:embed="rId16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6288" y="864"/>
              <a:ext cx="834" cy="7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" name="Picture 28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7"/>
                <a:srcRect/>
                <a:stretch>
                  <a:fillRect/>
                </a:stretch>
              </p:blipFill>
            </mc:Choice>
            <mc:Fallback>
              <p:blipFill>
                <a:blip r:embed="rId18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4560" y="864"/>
              <a:ext cx="247" cy="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" name="Picture 29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19"/>
                <a:srcRect/>
                <a:stretch>
                  <a:fillRect/>
                </a:stretch>
              </p:blipFill>
            </mc:Choice>
            <mc:Fallback>
              <p:blipFill>
                <a:blip r:embed="rId20"/>
                <a:srcRect/>
                <a:stretch>
                  <a:fillRect/>
                </a:stretch>
              </p:blipFill>
            </mc:Fallback>
          </mc:AlternateContent>
          <p:spPr bwMode="auto">
            <a:xfrm>
              <a:off x="7056" y="912"/>
              <a:ext cx="757" cy="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1" name="Picture 30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52400" y="3200400"/>
            <a:ext cx="1752600" cy="34731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Clearly Defined Purpose</a:t>
            </a:r>
            <a:endParaRPr lang="en-US" dirty="0"/>
          </a:p>
        </p:txBody>
      </p:sp>
      <p:pic>
        <p:nvPicPr>
          <p:cNvPr id="4" name="Picture 5" descr="naviga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1219200"/>
            <a:ext cx="4711700" cy="54864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pic>
        <p:nvPicPr>
          <p:cNvPr id="6" name="Picture 5" descr="problemview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6880" y="1477962"/>
            <a:ext cx="6430920" cy="4541838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Clearly Defined 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486400"/>
          </a:xfrm>
        </p:spPr>
        <p:txBody>
          <a:bodyPr/>
          <a:lstStyle/>
          <a:p>
            <a:r>
              <a:rPr lang="en-US" dirty="0" smtClean="0"/>
              <a:t>You cannot be all things to all people</a:t>
            </a:r>
          </a:p>
          <a:p>
            <a:r>
              <a:rPr lang="en-US" dirty="0" smtClean="0"/>
              <a:t>Do not provide a random hodgepodge of “stuff”</a:t>
            </a:r>
          </a:p>
          <a:p>
            <a:r>
              <a:rPr lang="en-US" dirty="0" smtClean="0"/>
              <a:t>Otherwise, your users might as well just surf the web</a:t>
            </a:r>
          </a:p>
          <a:p>
            <a:r>
              <a:rPr lang="en-US" dirty="0" smtClean="0"/>
              <a:t>In LON-CAPA case: the decision makers (instructors) look for tested and trusted resources that they can put in front of their students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 Selective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4864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Be selective about whom you allow to contribute</a:t>
            </a:r>
          </a:p>
          <a:p>
            <a:pPr>
              <a:buNone/>
            </a:pPr>
            <a:r>
              <a:rPr lang="en-US" dirty="0" smtClean="0"/>
              <a:t>In case of LON-CAPA, </a:t>
            </a:r>
          </a:p>
          <a:p>
            <a:r>
              <a:rPr lang="en-US" sz="2800" dirty="0" smtClean="0"/>
              <a:t>only bona-fide schools, colleges, universities, and publishers can join the network</a:t>
            </a:r>
          </a:p>
          <a:p>
            <a:r>
              <a:rPr lang="en-US" sz="2800" dirty="0" smtClean="0"/>
              <a:t>only faculty/instructors at participating institutions can contribute content</a:t>
            </a:r>
          </a:p>
          <a:p>
            <a:r>
              <a:rPr lang="en-US" sz="2800" dirty="0" smtClean="0"/>
              <a:t>crackpots and folks with some random agendas damage your credibility – the agenda is education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0" y="1371600"/>
            <a:ext cx="1849020" cy="27429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ndybar">
  <a:themeElements>
    <a:clrScheme name="Candybar 3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5B87F2"/>
      </a:accent1>
      <a:accent2>
        <a:srgbClr val="555555"/>
      </a:accent2>
      <a:accent3>
        <a:srgbClr val="FFFFFF"/>
      </a:accent3>
      <a:accent4>
        <a:srgbClr val="000000"/>
      </a:accent4>
      <a:accent5>
        <a:srgbClr val="B5C3F7"/>
      </a:accent5>
      <a:accent6>
        <a:srgbClr val="4C4C4C"/>
      </a:accent6>
      <a:hlink>
        <a:srgbClr val="5DA31E"/>
      </a:hlink>
      <a:folHlink>
        <a:srgbClr val="BAD41A"/>
      </a:folHlink>
    </a:clrScheme>
    <a:fontScheme name="Candyba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lnDef>
  </a:objectDefaults>
  <a:extraClrSchemeLst>
    <a:extraClrScheme>
      <a:clrScheme name="Candybar 1">
        <a:dk1>
          <a:srgbClr val="000000"/>
        </a:dk1>
        <a:lt1>
          <a:srgbClr val="FFFFFF"/>
        </a:lt1>
        <a:dk2>
          <a:srgbClr val="003366"/>
        </a:dk2>
        <a:lt2>
          <a:srgbClr val="AAAAAA"/>
        </a:lt2>
        <a:accent1>
          <a:srgbClr val="EEEEEE"/>
        </a:accent1>
        <a:accent2>
          <a:srgbClr val="003366"/>
        </a:accent2>
        <a:accent3>
          <a:srgbClr val="FFFFFF"/>
        </a:accent3>
        <a:accent4>
          <a:srgbClr val="000000"/>
        </a:accent4>
        <a:accent5>
          <a:srgbClr val="F5F5F5"/>
        </a:accent5>
        <a:accent6>
          <a:srgbClr val="002D5C"/>
        </a:accent6>
        <a:hlink>
          <a:srgbClr val="5B87F2"/>
        </a:hlink>
        <a:folHlink>
          <a:srgbClr val="ED18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2">
        <a:dk1>
          <a:srgbClr val="000000"/>
        </a:dk1>
        <a:lt1>
          <a:srgbClr val="FFFFFF"/>
        </a:lt1>
        <a:dk2>
          <a:srgbClr val="FFFFFF"/>
        </a:dk2>
        <a:lt2>
          <a:srgbClr val="888888"/>
        </a:lt2>
        <a:accent1>
          <a:srgbClr val="BAD41A"/>
        </a:accent1>
        <a:accent2>
          <a:srgbClr val="8154D1"/>
        </a:accent2>
        <a:accent3>
          <a:srgbClr val="FFFFFF"/>
        </a:accent3>
        <a:accent4>
          <a:srgbClr val="000000"/>
        </a:accent4>
        <a:accent5>
          <a:srgbClr val="D9E6AB"/>
        </a:accent5>
        <a:accent6>
          <a:srgbClr val="744BBD"/>
        </a:accent6>
        <a:hlink>
          <a:srgbClr val="5DA31E"/>
        </a:hlink>
        <a:folHlink>
          <a:srgbClr val="FFCC1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3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5B87F2"/>
        </a:accent1>
        <a:accent2>
          <a:srgbClr val="555555"/>
        </a:accent2>
        <a:accent3>
          <a:srgbClr val="FFFFFF"/>
        </a:accent3>
        <a:accent4>
          <a:srgbClr val="000000"/>
        </a:accent4>
        <a:accent5>
          <a:srgbClr val="B5C3F7"/>
        </a:accent5>
        <a:accent6>
          <a:srgbClr val="4C4C4C"/>
        </a:accent6>
        <a:hlink>
          <a:srgbClr val="5DA31E"/>
        </a:hlink>
        <a:folHlink>
          <a:srgbClr val="BAD41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4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FFA8A8"/>
        </a:accent1>
        <a:accent2>
          <a:srgbClr val="FFCC18"/>
        </a:accent2>
        <a:accent3>
          <a:srgbClr val="FFFFFF"/>
        </a:accent3>
        <a:accent4>
          <a:srgbClr val="000000"/>
        </a:accent4>
        <a:accent5>
          <a:srgbClr val="FFD1D1"/>
        </a:accent5>
        <a:accent6>
          <a:srgbClr val="E7B915"/>
        </a:accent6>
        <a:hlink>
          <a:srgbClr val="6876E7"/>
        </a:hlink>
        <a:folHlink>
          <a:srgbClr val="ED18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5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E6E658"/>
        </a:accent1>
        <a:accent2>
          <a:srgbClr val="8CBC1C"/>
        </a:accent2>
        <a:accent3>
          <a:srgbClr val="FFFFFF"/>
        </a:accent3>
        <a:accent4>
          <a:srgbClr val="000000"/>
        </a:accent4>
        <a:accent5>
          <a:srgbClr val="F0F0B4"/>
        </a:accent5>
        <a:accent6>
          <a:srgbClr val="7EAA18"/>
        </a:accent6>
        <a:hlink>
          <a:srgbClr val="6876E7"/>
        </a:hlink>
        <a:folHlink>
          <a:srgbClr val="5FBD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6">
        <a:dk1>
          <a:srgbClr val="000000"/>
        </a:dk1>
        <a:lt1>
          <a:srgbClr val="FFFFFF"/>
        </a:lt1>
        <a:dk2>
          <a:srgbClr val="EBE3F8"/>
        </a:dk2>
        <a:lt2>
          <a:srgbClr val="000000"/>
        </a:lt2>
        <a:accent1>
          <a:srgbClr val="5918BB"/>
        </a:accent1>
        <a:accent2>
          <a:srgbClr val="8154D1"/>
        </a:accent2>
        <a:accent3>
          <a:srgbClr val="FFFFFF"/>
        </a:accent3>
        <a:accent4>
          <a:srgbClr val="000000"/>
        </a:accent4>
        <a:accent5>
          <a:srgbClr val="B5ABDA"/>
        </a:accent5>
        <a:accent6>
          <a:srgbClr val="744BBD"/>
        </a:accent6>
        <a:hlink>
          <a:srgbClr val="DC54AD"/>
        </a:hlink>
        <a:folHlink>
          <a:srgbClr val="BAD41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ndybar 7">
        <a:dk1>
          <a:srgbClr val="000000"/>
        </a:dk1>
        <a:lt1>
          <a:srgbClr val="FFFFFF"/>
        </a:lt1>
        <a:dk2>
          <a:srgbClr val="EBE3F8"/>
        </a:dk2>
        <a:lt2>
          <a:srgbClr val="000000"/>
        </a:lt2>
        <a:accent1>
          <a:srgbClr val="FF7518"/>
        </a:accent1>
        <a:accent2>
          <a:srgbClr val="888888"/>
        </a:accent2>
        <a:accent3>
          <a:srgbClr val="FFFFFF"/>
        </a:accent3>
        <a:accent4>
          <a:srgbClr val="000000"/>
        </a:accent4>
        <a:accent5>
          <a:srgbClr val="FFBDAB"/>
        </a:accent5>
        <a:accent6>
          <a:srgbClr val="7B7B7B"/>
        </a:accent6>
        <a:hlink>
          <a:srgbClr val="8CBC1C"/>
        </a:hlink>
        <a:folHlink>
          <a:srgbClr val="FFCC1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2004:Templates:Presentations:Designs:Candybar</Template>
  <TotalTime>1013</TotalTime>
  <Words>1461</Words>
  <Application>Microsoft Macintosh PowerPoint</Application>
  <PresentationFormat>On-screen Show (4:3)</PresentationFormat>
  <Paragraphs>221</Paragraphs>
  <Slides>35</Slides>
  <Notes>3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Candybar</vt:lpstr>
      <vt:lpstr>Foundations of successful digital libraries, partnerships and sustainability</vt:lpstr>
      <vt:lpstr>Who is LON-CAPA?</vt:lpstr>
      <vt:lpstr>Sustainability</vt:lpstr>
      <vt:lpstr>Sustainability</vt:lpstr>
      <vt:lpstr>Clearly Defined Purpose</vt:lpstr>
      <vt:lpstr>Clearly Defined Purpose</vt:lpstr>
      <vt:lpstr>Clearly Defined Purpose</vt:lpstr>
      <vt:lpstr>Clearly Defined Purpose</vt:lpstr>
      <vt:lpstr>Be Selective</vt:lpstr>
      <vt:lpstr>Be Selective</vt:lpstr>
      <vt:lpstr>Be Selective</vt:lpstr>
      <vt:lpstr>Be Selective</vt:lpstr>
      <vt:lpstr>Be Selective</vt:lpstr>
      <vt:lpstr>Distribute</vt:lpstr>
      <vt:lpstr>Distribute</vt:lpstr>
      <vt:lpstr>Distribute</vt:lpstr>
      <vt:lpstr>Share the wealth</vt:lpstr>
      <vt:lpstr>Share the wealth</vt:lpstr>
      <vt:lpstr>Concrete Questions</vt:lpstr>
      <vt:lpstr>How to Get Contributions</vt:lpstr>
      <vt:lpstr>How to Get Contributions</vt:lpstr>
      <vt:lpstr>How to Get Contributions</vt:lpstr>
      <vt:lpstr>How to Get Contributions</vt:lpstr>
      <vt:lpstr>How to Get Contributions</vt:lpstr>
      <vt:lpstr>How to Get Contributions</vt:lpstr>
      <vt:lpstr>How to Get Contributions</vt:lpstr>
      <vt:lpstr>How to Get Contributions</vt:lpstr>
      <vt:lpstr>How to Get Contributions</vt:lpstr>
      <vt:lpstr>Direct Sustainable Income</vt:lpstr>
      <vt:lpstr>Direct Sustainable Income</vt:lpstr>
      <vt:lpstr>Direct Sustainable Income</vt:lpstr>
      <vt:lpstr>Direct Sustainable Income</vt:lpstr>
      <vt:lpstr>Direct Sustainable Income</vt:lpstr>
      <vt:lpstr>Direct Sustainable Income</vt:lpstr>
      <vt:lpstr>Summary</vt:lpstr>
    </vt:vector>
  </TitlesOfParts>
  <Company>Michigan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Gerd Kortemeyer</dc:creator>
  <cp:lastModifiedBy>Gerd Kortemeyer</cp:lastModifiedBy>
  <cp:revision>97</cp:revision>
  <dcterms:created xsi:type="dcterms:W3CDTF">2010-03-20T13:11:18Z</dcterms:created>
  <dcterms:modified xsi:type="dcterms:W3CDTF">2010-03-20T13:14:36Z</dcterms:modified>
</cp:coreProperties>
</file>