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slides/slide38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s/slide34.xml" ContentType="application/vnd.openxmlformats-officedocument.presentationml.slide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slides/slide6.xml" ContentType="application/vnd.openxmlformats-officedocument.presentationml.slide+xml"/>
  <Override PartName="/ppt/slides/slide39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35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s/slide36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37.xml" ContentType="application/vnd.openxmlformats-officedocument.presentationml.slide+xml"/>
  <Override PartName="/ppt/slides/slide29.xml" ContentType="application/vnd.openxmlformats-officedocument.presentationml.slide+xml"/>
  <Default Extension="wmf" ContentType="image/x-wmf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</p:sldMasterIdLst>
  <p:sldIdLst>
    <p:sldId id="256" r:id="rId2"/>
    <p:sldId id="295" r:id="rId3"/>
    <p:sldId id="278" r:id="rId4"/>
    <p:sldId id="265" r:id="rId5"/>
    <p:sldId id="279" r:id="rId6"/>
    <p:sldId id="258" r:id="rId7"/>
    <p:sldId id="257" r:id="rId8"/>
    <p:sldId id="266" r:id="rId9"/>
    <p:sldId id="267" r:id="rId10"/>
    <p:sldId id="277" r:id="rId11"/>
    <p:sldId id="280" r:id="rId12"/>
    <p:sldId id="300" r:id="rId13"/>
    <p:sldId id="281" r:id="rId14"/>
    <p:sldId id="282" r:id="rId15"/>
    <p:sldId id="283" r:id="rId16"/>
    <p:sldId id="285" r:id="rId17"/>
    <p:sldId id="286" r:id="rId18"/>
    <p:sldId id="287" r:id="rId19"/>
    <p:sldId id="288" r:id="rId20"/>
    <p:sldId id="290" r:id="rId21"/>
    <p:sldId id="291" r:id="rId22"/>
    <p:sldId id="296" r:id="rId23"/>
    <p:sldId id="289" r:id="rId24"/>
    <p:sldId id="299" r:id="rId25"/>
    <p:sldId id="292" r:id="rId26"/>
    <p:sldId id="293" r:id="rId27"/>
    <p:sldId id="294" r:id="rId28"/>
    <p:sldId id="305" r:id="rId29"/>
    <p:sldId id="304" r:id="rId30"/>
    <p:sldId id="284" r:id="rId31"/>
    <p:sldId id="269" r:id="rId32"/>
    <p:sldId id="263" r:id="rId33"/>
    <p:sldId id="268" r:id="rId34"/>
    <p:sldId id="264" r:id="rId35"/>
    <p:sldId id="273" r:id="rId36"/>
    <p:sldId id="297" r:id="rId37"/>
    <p:sldId id="298" r:id="rId38"/>
    <p:sldId id="303" r:id="rId39"/>
    <p:sldId id="301" r:id="rId40"/>
    <p:sldId id="302" r:id="rId4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vertBarState="maximized">
    <p:restoredLeft sz="15620"/>
    <p:restoredTop sz="95034" autoAdjust="0"/>
  </p:normalViewPr>
  <p:slideViewPr>
    <p:cSldViewPr snapToGrid="0" snapToObjects="1">
      <p:cViewPr>
        <p:scale>
          <a:sx n="150" d="100"/>
          <a:sy n="150" d="100"/>
        </p:scale>
        <p:origin x="-8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printerSettings" Target="printerSettings/printerSettings1.bin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2490-55A1-E343-90E6-E99414E4C9E2}" type="datetimeFigureOut">
              <a:rPr lang="en-US" smtClean="0"/>
              <a:pPr/>
              <a:t>4/1/11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9D479-669C-1949-BDC2-FF350D540C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2490-55A1-E343-90E6-E99414E4C9E2}" type="datetimeFigureOut">
              <a:rPr lang="en-US" smtClean="0"/>
              <a:pPr/>
              <a:t>4/1/11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9D479-669C-1949-BDC2-FF350D540C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2490-55A1-E343-90E6-E99414E4C9E2}" type="datetimeFigureOut">
              <a:rPr lang="en-US" smtClean="0"/>
              <a:pPr/>
              <a:t>4/1/11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9D479-669C-1949-BDC2-FF350D540C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2490-55A1-E343-90E6-E99414E4C9E2}" type="datetimeFigureOut">
              <a:rPr lang="en-US" smtClean="0"/>
              <a:pPr/>
              <a:t>4/1/11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9D479-669C-1949-BDC2-FF350D540C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2490-55A1-E343-90E6-E99414E4C9E2}" type="datetimeFigureOut">
              <a:rPr lang="en-US" smtClean="0"/>
              <a:pPr/>
              <a:t>4/1/11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9D479-669C-1949-BDC2-FF350D540C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2490-55A1-E343-90E6-E99414E4C9E2}" type="datetimeFigureOut">
              <a:rPr lang="en-US" smtClean="0"/>
              <a:pPr/>
              <a:t>4/1/11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9D479-669C-1949-BDC2-FF350D540C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2490-55A1-E343-90E6-E99414E4C9E2}" type="datetimeFigureOut">
              <a:rPr lang="en-US" smtClean="0"/>
              <a:pPr/>
              <a:t>4/1/11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9D479-669C-1949-BDC2-FF350D540C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2490-55A1-E343-90E6-E99414E4C9E2}" type="datetimeFigureOut">
              <a:rPr lang="en-US" smtClean="0"/>
              <a:pPr/>
              <a:t>4/1/11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9D479-669C-1949-BDC2-FF350D540C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2490-55A1-E343-90E6-E99414E4C9E2}" type="datetimeFigureOut">
              <a:rPr lang="en-US" smtClean="0"/>
              <a:pPr/>
              <a:t>4/1/11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9D479-669C-1949-BDC2-FF350D540C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2490-55A1-E343-90E6-E99414E4C9E2}" type="datetimeFigureOut">
              <a:rPr lang="en-US" smtClean="0"/>
              <a:pPr/>
              <a:t>4/1/11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9D479-669C-1949-BDC2-FF350D540C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2490-55A1-E343-90E6-E99414E4C9E2}" type="datetimeFigureOut">
              <a:rPr lang="en-US" smtClean="0"/>
              <a:pPr/>
              <a:t>4/1/11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9D479-669C-1949-BDC2-FF350D540C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</a:lstStyle>
          <a:p>
            <a:fld id="{D8262490-55A1-E343-90E6-E99414E4C9E2}" type="datetimeFigureOut">
              <a:rPr lang="en-US" smtClean="0"/>
              <a:pPr/>
              <a:t>4/1/11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</a:lstStyle>
          <a:p>
            <a:fld id="{C4A9D479-669C-1949-BDC2-FF350D540C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w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Relationship Id="rId3" Type="http://schemas.openxmlformats.org/officeDocument/2006/relationships/image" Target="../media/image10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Relationship Id="rId3" Type="http://schemas.openxmlformats.org/officeDocument/2006/relationships/image" Target="../media/image12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ng"/><Relationship Id="rId3" Type="http://schemas.openxmlformats.org/officeDocument/2006/relationships/image" Target="../media/image11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Relationship Id="rId3" Type="http://schemas.openxmlformats.org/officeDocument/2006/relationships/image" Target="../media/image48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kortemey@msu.edu" TargetMode="External"/><Relationship Id="rId3" Type="http://schemas.openxmlformats.org/officeDocument/2006/relationships/hyperlink" Target="http://www.lon-capa.org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LON-CAPA 3.0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Sneak Preview</a:t>
            </a:r>
          </a:p>
          <a:p>
            <a:endParaRPr lang="en-US" dirty="0" smtClean="0"/>
          </a:p>
          <a:p>
            <a:r>
              <a:rPr lang="en-US" dirty="0" smtClean="0"/>
              <a:t>Gerd Kortemeyer</a:t>
            </a:r>
          </a:p>
          <a:p>
            <a:r>
              <a:rPr lang="en-US" dirty="0" smtClean="0"/>
              <a:t>April 2011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0267" y="3183563"/>
            <a:ext cx="4588933" cy="3441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Idea 2 -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72024" y="479548"/>
            <a:ext cx="2861664" cy="2996627"/>
          </a:xfrm>
        </p:spPr>
        <p:txBody>
          <a:bodyPr/>
          <a:lstStyle/>
          <a:p>
            <a:r>
              <a:rPr lang="en-US" dirty="0" smtClean="0"/>
              <a:t>“Flight Management”</a:t>
            </a:r>
          </a:p>
          <a:p>
            <a:r>
              <a:rPr lang="en-US" dirty="0" smtClean="0"/>
              <a:t>What you need when you need it</a:t>
            </a:r>
            <a:endParaRPr lang="en-US" dirty="0"/>
          </a:p>
        </p:txBody>
      </p:sp>
      <p:sp>
        <p:nvSpPr>
          <p:cNvPr id="6" name="Bent Arrow 5"/>
          <p:cNvSpPr/>
          <p:nvPr/>
        </p:nvSpPr>
        <p:spPr>
          <a:xfrm flipV="1">
            <a:off x="2007086" y="4605020"/>
            <a:ext cx="1980442" cy="2063674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07086" y="4605020"/>
            <a:ext cx="46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2.9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 rot="5400000">
            <a:off x="3392188" y="5999449"/>
            <a:ext cx="46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3.0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 rot="4307444">
            <a:off x="2020084" y="5552238"/>
            <a:ext cx="581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2.10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68" y="1255137"/>
            <a:ext cx="4809067" cy="31942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6784" y="3476175"/>
            <a:ext cx="4955999" cy="32957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Who is or will be working on that?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799"/>
            <a:ext cx="7498080" cy="5147733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MSU:</a:t>
            </a:r>
          </a:p>
          <a:p>
            <a:pPr lvl="1"/>
            <a:r>
              <a:rPr lang="en-US" dirty="0" smtClean="0"/>
              <a:t>“Flight management”</a:t>
            </a:r>
          </a:p>
          <a:p>
            <a:pPr lvl="1"/>
            <a:r>
              <a:rPr lang="en-US" dirty="0" smtClean="0"/>
              <a:t>Grading</a:t>
            </a:r>
          </a:p>
          <a:p>
            <a:pPr lvl="1"/>
            <a:r>
              <a:rPr lang="en-US" dirty="0" smtClean="0"/>
              <a:t>Overall coordination</a:t>
            </a:r>
          </a:p>
          <a:p>
            <a:r>
              <a:rPr lang="en-US" dirty="0" err="1" smtClean="0"/>
              <a:t>Ostfalia/Wolfenbüttel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Design</a:t>
            </a:r>
          </a:p>
          <a:p>
            <a:pPr lvl="1"/>
            <a:r>
              <a:rPr lang="en-US" dirty="0" smtClean="0"/>
              <a:t>Look and feel</a:t>
            </a:r>
          </a:p>
          <a:p>
            <a:pPr lvl="1"/>
            <a:r>
              <a:rPr lang="en-US" dirty="0" smtClean="0"/>
              <a:t>Discoverability</a:t>
            </a:r>
          </a:p>
          <a:p>
            <a:r>
              <a:rPr lang="en-US" dirty="0" smtClean="0"/>
              <a:t>MIT:</a:t>
            </a:r>
          </a:p>
          <a:p>
            <a:pPr lvl="1"/>
            <a:r>
              <a:rPr lang="en-US" dirty="0" smtClean="0"/>
              <a:t>Social networking</a:t>
            </a:r>
          </a:p>
          <a:p>
            <a:pPr lvl="1"/>
            <a:r>
              <a:rPr lang="en-US" dirty="0" smtClean="0"/>
              <a:t>Student support and signaling</a:t>
            </a:r>
          </a:p>
          <a:p>
            <a:r>
              <a:rPr lang="en-US" dirty="0" smtClean="0"/>
              <a:t>Purdue:</a:t>
            </a:r>
          </a:p>
          <a:p>
            <a:pPr lvl="1"/>
            <a:r>
              <a:rPr lang="en-US" dirty="0" smtClean="0"/>
              <a:t>Flight management</a:t>
            </a:r>
          </a:p>
          <a:p>
            <a:pPr lvl="1"/>
            <a:r>
              <a:rPr lang="en-US" dirty="0" smtClean="0"/>
              <a:t>Signaling</a:t>
            </a:r>
          </a:p>
          <a:p>
            <a:r>
              <a:rPr lang="en-US" dirty="0" smtClean="0"/>
              <a:t>UIUC</a:t>
            </a:r>
          </a:p>
          <a:p>
            <a:pPr lvl="1"/>
            <a:r>
              <a:rPr lang="en-US" dirty="0" smtClean="0"/>
              <a:t>Hiring additional programmer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4141" y="1182141"/>
            <a:ext cx="3659717" cy="12070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4141" y="2265731"/>
            <a:ext cx="3659717" cy="7827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4140" y="3089003"/>
            <a:ext cx="3659717" cy="112606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4141" y="4071717"/>
            <a:ext cx="3659717" cy="12199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64141" y="5509683"/>
            <a:ext cx="3659716" cy="6965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5200" y="2851667"/>
            <a:ext cx="6426194" cy="3747952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 with input by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519606">
            <a:off x="505887" y="2690797"/>
            <a:ext cx="4693417" cy="3217333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03063">
            <a:off x="4489509" y="1713526"/>
            <a:ext cx="4263259" cy="27940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Things already (almost) working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the developer version of LON-CAPA, several of these concepts have already been implemented</a:t>
            </a:r>
          </a:p>
          <a:p>
            <a:r>
              <a:rPr lang="en-US" dirty="0" smtClean="0"/>
              <a:t>Still need</a:t>
            </a:r>
          </a:p>
          <a:p>
            <a:pPr lvl="1"/>
            <a:r>
              <a:rPr lang="en-US" dirty="0" smtClean="0"/>
              <a:t>finishing touches</a:t>
            </a:r>
          </a:p>
          <a:p>
            <a:pPr lvl="1"/>
            <a:r>
              <a:rPr lang="en-US" dirty="0" smtClean="0"/>
              <a:t>testing</a:t>
            </a:r>
          </a:p>
          <a:p>
            <a:r>
              <a:rPr lang="en-US" dirty="0" smtClean="0"/>
              <a:t>… but they will be</a:t>
            </a:r>
            <a:br>
              <a:rPr lang="en-US" dirty="0" smtClean="0"/>
            </a:br>
            <a:r>
              <a:rPr lang="en-US" dirty="0" smtClean="0"/>
              <a:t>in 3.0 for sure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4583" y="2578629"/>
            <a:ext cx="2709105" cy="40020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Menus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4609592" cy="4800600"/>
          </a:xfrm>
        </p:spPr>
        <p:txBody>
          <a:bodyPr/>
          <a:lstStyle/>
          <a:p>
            <a:r>
              <a:rPr lang="en-US" dirty="0" smtClean="0"/>
              <a:t>The “old” LON-CAPA</a:t>
            </a:r>
          </a:p>
          <a:p>
            <a:r>
              <a:rPr lang="en-US" dirty="0" smtClean="0"/>
              <a:t>Remote Control</a:t>
            </a:r>
          </a:p>
          <a:p>
            <a:r>
              <a:rPr lang="en-US" dirty="0" smtClean="0"/>
              <a:t>RIP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7192" y="1261537"/>
            <a:ext cx="2235200" cy="54229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3157" y="3658783"/>
            <a:ext cx="2877851" cy="28778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Menus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99" y="1638464"/>
            <a:ext cx="9067800" cy="14328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99" y="3663578"/>
            <a:ext cx="9067800" cy="10825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99" y="5688067"/>
            <a:ext cx="9067800" cy="99066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778930" y="938478"/>
            <a:ext cx="1154758" cy="4832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2.9</a:t>
            </a:r>
          </a:p>
          <a:p>
            <a:endParaRPr lang="en-US" sz="4400" dirty="0" smtClean="0"/>
          </a:p>
          <a:p>
            <a:endParaRPr lang="en-US" sz="4400" dirty="0" smtClean="0"/>
          </a:p>
          <a:p>
            <a:r>
              <a:rPr lang="en-US" sz="4400" dirty="0" smtClean="0"/>
              <a:t>2.10</a:t>
            </a:r>
          </a:p>
          <a:p>
            <a:endParaRPr lang="en-US" sz="4400" dirty="0" smtClean="0"/>
          </a:p>
          <a:p>
            <a:endParaRPr lang="en-US" sz="4400" dirty="0" smtClean="0"/>
          </a:p>
          <a:p>
            <a:r>
              <a:rPr lang="en-US" sz="4400" dirty="0" smtClean="0"/>
              <a:t>3.0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Menus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Clear contexts</a:t>
            </a:r>
          </a:p>
          <a:p>
            <a:r>
              <a:rPr lang="en-US" dirty="0" smtClean="0"/>
              <a:t>Consistent positions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64" y="3061757"/>
            <a:ext cx="8939462" cy="2392664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>
            <a:off x="186263" y="3095623"/>
            <a:ext cx="1476418" cy="73131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Always</a:t>
            </a:r>
            <a:endParaRPr lang="en-US" sz="2400" dirty="0"/>
          </a:p>
        </p:txBody>
      </p:sp>
      <p:sp>
        <p:nvSpPr>
          <p:cNvPr id="6" name="Right Arrow 5"/>
          <p:cNvSpPr/>
          <p:nvPr/>
        </p:nvSpPr>
        <p:spPr>
          <a:xfrm>
            <a:off x="186263" y="4111626"/>
            <a:ext cx="1476418" cy="73131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Content</a:t>
            </a:r>
            <a:endParaRPr lang="en-US" sz="2400" dirty="0"/>
          </a:p>
        </p:txBody>
      </p:sp>
      <p:sp>
        <p:nvSpPr>
          <p:cNvPr id="7" name="Left Arrow 6"/>
          <p:cNvSpPr/>
          <p:nvPr/>
        </p:nvSpPr>
        <p:spPr>
          <a:xfrm>
            <a:off x="7078133" y="3298826"/>
            <a:ext cx="1855555" cy="812800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Course</a:t>
            </a:r>
            <a:endParaRPr lang="en-US" sz="2400" dirty="0"/>
          </a:p>
        </p:txBody>
      </p:sp>
      <p:sp>
        <p:nvSpPr>
          <p:cNvPr id="8" name="Left Arrow 7"/>
          <p:cNvSpPr/>
          <p:nvPr/>
        </p:nvSpPr>
        <p:spPr>
          <a:xfrm>
            <a:off x="7078133" y="4605866"/>
            <a:ext cx="1855555" cy="812800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Homework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Menus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00" y="1447800"/>
            <a:ext cx="7917688" cy="48006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2.10</a:t>
            </a:r>
            <a:br>
              <a:rPr lang="en-US" dirty="0" smtClean="0"/>
            </a:br>
            <a:r>
              <a:rPr lang="en-US" dirty="0" smtClean="0"/>
              <a:t>Main</a:t>
            </a:r>
            <a:br>
              <a:rPr lang="en-US" dirty="0" smtClean="0"/>
            </a:br>
            <a:r>
              <a:rPr lang="en-US" dirty="0" smtClean="0"/>
              <a:t>Menu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6424" y="1286928"/>
            <a:ext cx="6709661" cy="54567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Menus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3.0 Hierarchical Menu</a:t>
            </a:r>
          </a:p>
          <a:p>
            <a:r>
              <a:rPr lang="en-US" dirty="0" smtClean="0"/>
              <a:t>Action-oriented top-level</a:t>
            </a:r>
          </a:p>
          <a:p>
            <a:r>
              <a:rPr lang="en-US" dirty="0" smtClean="0"/>
              <a:t>Standard course management actions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35" y="3319223"/>
            <a:ext cx="9095299" cy="5415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Menus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130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3.0 Hierarchical Menu</a:t>
            </a:r>
          </a:p>
          <a:p>
            <a:r>
              <a:rPr lang="en-US" dirty="0" smtClean="0"/>
              <a:t>Next level tabs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Should be intuitive for “old” users</a:t>
            </a:r>
          </a:p>
          <a:p>
            <a:r>
              <a:rPr lang="en-US" dirty="0" smtClean="0"/>
              <a:t>Less learning curve for new users</a:t>
            </a:r>
          </a:p>
          <a:p>
            <a:r>
              <a:rPr lang="en-US" dirty="0" smtClean="0"/>
              <a:t>Less clicks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466" y="2888943"/>
            <a:ext cx="8671222" cy="12983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Guiding ideas for new release</a:t>
            </a:r>
          </a:p>
          <a:p>
            <a:r>
              <a:rPr lang="en-US" dirty="0" smtClean="0"/>
              <a:t>Things already (almost) working</a:t>
            </a:r>
          </a:p>
          <a:p>
            <a:r>
              <a:rPr lang="en-US" dirty="0" smtClean="0"/>
              <a:t>Things to be done</a:t>
            </a:r>
          </a:p>
          <a:p>
            <a:r>
              <a:rPr lang="en-US" dirty="0" smtClean="0"/>
              <a:t>Questions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0267" y="3183563"/>
            <a:ext cx="4588933" cy="3441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Contextualization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3866" y="1447800"/>
            <a:ext cx="3819821" cy="4800600"/>
          </a:xfrm>
        </p:spPr>
        <p:txBody>
          <a:bodyPr/>
          <a:lstStyle/>
          <a:p>
            <a:r>
              <a:rPr lang="en-US" dirty="0" smtClean="0"/>
              <a:t>“Flight Management”</a:t>
            </a:r>
          </a:p>
          <a:p>
            <a:r>
              <a:rPr lang="en-US" dirty="0" smtClean="0"/>
              <a:t>Items and messages clickable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50" y="1417638"/>
            <a:ext cx="4971616" cy="5048250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 rot="3853800">
            <a:off x="3369737" y="3911609"/>
            <a:ext cx="1299073" cy="64346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Clickable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6038" y="5030623"/>
            <a:ext cx="4637649" cy="15240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8" name="Bent Arrow 7"/>
          <p:cNvSpPr/>
          <p:nvPr/>
        </p:nvSpPr>
        <p:spPr>
          <a:xfrm rot="5400000">
            <a:off x="5272636" y="4613661"/>
            <a:ext cx="1066800" cy="1138719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04923" y="4107293"/>
            <a:ext cx="157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Direct jump to modification interface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Contextualization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5113867"/>
            <a:ext cx="7498080" cy="1134532"/>
          </a:xfrm>
        </p:spPr>
        <p:txBody>
          <a:bodyPr/>
          <a:lstStyle/>
          <a:p>
            <a:r>
              <a:rPr lang="en-US" dirty="0" smtClean="0"/>
              <a:t>… of course depends on the privileges of the user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234" y="1253080"/>
            <a:ext cx="3449945" cy="16594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9619" y="3098810"/>
            <a:ext cx="7452783" cy="1748425"/>
          </a:xfrm>
          <a:prstGeom prst="rect">
            <a:avLst/>
          </a:prstGeom>
        </p:spPr>
      </p:pic>
      <p:sp>
        <p:nvSpPr>
          <p:cNvPr id="7" name="Bent Arrow 6"/>
          <p:cNvSpPr/>
          <p:nvPr/>
        </p:nvSpPr>
        <p:spPr>
          <a:xfrm rot="5400000">
            <a:off x="3361137" y="2243775"/>
            <a:ext cx="1253067" cy="1337543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18899" y="2207749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click</a:t>
            </a:r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Contextualization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What’s New screen</a:t>
            </a:r>
          </a:p>
          <a:p>
            <a:pPr lvl="1"/>
            <a:r>
              <a:rPr lang="en-US" dirty="0" smtClean="0"/>
              <a:t>Essays and</a:t>
            </a:r>
            <a:br>
              <a:rPr lang="en-US" dirty="0" smtClean="0"/>
            </a:br>
            <a:r>
              <a:rPr lang="en-US" dirty="0" smtClean="0"/>
              <a:t>drop boxes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411" y="2929782"/>
            <a:ext cx="9193161" cy="23195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306" y="2019624"/>
            <a:ext cx="3703744" cy="4787577"/>
          </a:xfrm>
          <a:prstGeom prst="rect">
            <a:avLst/>
          </a:prstGeom>
        </p:spPr>
      </p:pic>
      <p:sp>
        <p:nvSpPr>
          <p:cNvPr id="7" name="Bent Arrow 6"/>
          <p:cNvSpPr/>
          <p:nvPr/>
        </p:nvSpPr>
        <p:spPr>
          <a:xfrm flipV="1">
            <a:off x="2658533" y="5249325"/>
            <a:ext cx="1151466" cy="1371592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81867" y="5249325"/>
            <a:ext cx="9943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click and</a:t>
            </a:r>
            <a:br>
              <a:rPr lang="en-US" dirty="0" smtClean="0"/>
            </a:br>
            <a:r>
              <a:rPr lang="en-US" dirty="0" smtClean="0"/>
              <a:t>grade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Category-based grading mode added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65" y="2116664"/>
            <a:ext cx="8933688" cy="4575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 Editor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168400"/>
            <a:ext cx="7498080" cy="5080000"/>
          </a:xfrm>
        </p:spPr>
        <p:txBody>
          <a:bodyPr/>
          <a:lstStyle/>
          <a:p>
            <a:r>
              <a:rPr lang="en-US" dirty="0" smtClean="0"/>
              <a:t>Less scrolling and clearer categories on Content Editor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609" y="2165003"/>
            <a:ext cx="7294884" cy="45917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Navigation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185333"/>
            <a:ext cx="7498080" cy="5063067"/>
          </a:xfrm>
        </p:spPr>
        <p:txBody>
          <a:bodyPr/>
          <a:lstStyle/>
          <a:p>
            <a:r>
              <a:rPr lang="en-US" dirty="0" smtClean="0"/>
              <a:t>New automatically generated index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777" y="1820419"/>
            <a:ext cx="8649017" cy="48851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 and yes, homework 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could not have a new release without </a:t>
            </a:r>
            <a:r>
              <a:rPr lang="en-US" i="1" dirty="0" smtClean="0"/>
              <a:t>some</a:t>
            </a:r>
            <a:r>
              <a:rPr lang="en-US" dirty="0" smtClean="0"/>
              <a:t> enhancements to homework</a:t>
            </a:r>
          </a:p>
          <a:p>
            <a:r>
              <a:rPr lang="en-US" dirty="0" smtClean="0"/>
              <a:t>Dynamic graphing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Homework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238" y="1417638"/>
            <a:ext cx="7791450" cy="50239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</a:t>
            </a:r>
            <a:r>
              <a:rPr lang="en-US" dirty="0" smtClean="0"/>
              <a:t>&gt;Clicker2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4800600"/>
          </a:xfrm>
        </p:spPr>
        <p:txBody>
          <a:bodyPr/>
          <a:lstStyle/>
          <a:p>
            <a:r>
              <a:rPr lang="en-US" dirty="0" smtClean="0"/>
              <a:t>Fully compatible with numerical and alphanumeric input of </a:t>
            </a:r>
            <a:r>
              <a:rPr lang="en-US" dirty="0" err="1" smtClean="0"/>
              <a:t>i</a:t>
            </a:r>
            <a:r>
              <a:rPr lang="en-US" smtClean="0"/>
              <a:t>&gt;Clicker2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6293" y="2599267"/>
            <a:ext cx="4857395" cy="4097875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467" y="1400704"/>
            <a:ext cx="7747792" cy="544036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And always:</a:t>
            </a:r>
            <a:br>
              <a:rPr lang="en-US" dirty="0" smtClean="0"/>
            </a:br>
            <a:r>
              <a:rPr lang="en-US" dirty="0" smtClean="0"/>
              <a:t>Bugs and enhancements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Actually catching up!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Guiding ideas for new release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Two design ideas:</a:t>
            </a:r>
          </a:p>
          <a:p>
            <a:r>
              <a:rPr lang="en-US" dirty="0" smtClean="0"/>
              <a:t>Idea 1: Move basic course management to the foreground</a:t>
            </a:r>
          </a:p>
          <a:p>
            <a:r>
              <a:rPr lang="en-US" dirty="0" smtClean="0"/>
              <a:t>Idea 2: “Flight Management”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Things to be done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Things that are still left to do</a:t>
            </a:r>
          </a:p>
          <a:p>
            <a:r>
              <a:rPr lang="en-US" dirty="0" smtClean="0"/>
              <a:t>Currently in concept stage</a:t>
            </a:r>
          </a:p>
          <a:p>
            <a:r>
              <a:rPr lang="en-US" dirty="0" smtClean="0"/>
              <a:t>Warning: going from actual screen shots to mockups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2800" y="3367848"/>
            <a:ext cx="4310888" cy="32361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Home Screen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Home screen shows what is going on across courses, communities, …</a:t>
            </a:r>
          </a:p>
          <a:p>
            <a:r>
              <a:rPr lang="en-US" dirty="0" smtClean="0"/>
              <a:t>Replaces Roles screen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607" y="3069302"/>
            <a:ext cx="7498081" cy="37664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New What’s New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4800600"/>
          </a:xfrm>
        </p:spPr>
        <p:txBody>
          <a:bodyPr/>
          <a:lstStyle/>
          <a:p>
            <a:r>
              <a:rPr lang="en-US" dirty="0" smtClean="0"/>
              <a:t>“Flight management”</a:t>
            </a:r>
          </a:p>
          <a:p>
            <a:r>
              <a:rPr lang="en-US" dirty="0" smtClean="0"/>
              <a:t>Will be available for all users in all roles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64" y="2557152"/>
            <a:ext cx="8933688" cy="4036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Contextualization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4800600"/>
          </a:xfrm>
        </p:spPr>
        <p:txBody>
          <a:bodyPr/>
          <a:lstStyle/>
          <a:p>
            <a:r>
              <a:rPr lang="en-US" dirty="0" smtClean="0"/>
              <a:t>“Flight management”</a:t>
            </a:r>
          </a:p>
          <a:p>
            <a:r>
              <a:rPr lang="en-US" dirty="0" smtClean="0"/>
              <a:t>Display pertinent information when needed</a:t>
            </a:r>
          </a:p>
          <a:p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359936" y="3188945"/>
            <a:ext cx="8682463" cy="3063173"/>
            <a:chOff x="359936" y="3188945"/>
            <a:chExt cx="8682463" cy="3063173"/>
          </a:xfrm>
        </p:grpSpPr>
        <p:sp>
          <p:nvSpPr>
            <p:cNvPr id="11" name="Rectangle 10"/>
            <p:cNvSpPr/>
            <p:nvPr/>
          </p:nvSpPr>
          <p:spPr>
            <a:xfrm>
              <a:off x="359936" y="3188945"/>
              <a:ext cx="8573752" cy="277158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448746" y="4467014"/>
              <a:ext cx="8424315" cy="12637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0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59936" y="4382349"/>
              <a:ext cx="1074589" cy="135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 smtClean="0">
                  <a:solidFill>
                    <a:srgbClr val="FF0000"/>
                  </a:solidFill>
                </a:rPr>
                <a:t>!</a:t>
              </a:r>
            </a:p>
            <a:p>
              <a:pPr algn="ctr"/>
              <a:r>
                <a:rPr lang="en-US" sz="1400" dirty="0" smtClean="0">
                  <a:solidFill>
                    <a:srgbClr val="FF0000"/>
                  </a:solidFill>
                </a:rPr>
                <a:t>High degree of difficulty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520266" y="4467014"/>
              <a:ext cx="3522133" cy="1785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Generally: Open </a:t>
              </a:r>
              <a:r>
                <a:rPr lang="en-US" sz="1400" u="sng" dirty="0" smtClean="0">
                  <a:solidFill>
                    <a:schemeClr val="accent4">
                      <a:lumMod val="75000"/>
                    </a:schemeClr>
                  </a:solidFill>
                </a:rPr>
                <a:t>Change</a:t>
              </a:r>
              <a:endParaRPr lang="en-US" sz="1400" dirty="0" smtClean="0"/>
            </a:p>
            <a:p>
              <a:r>
                <a:rPr lang="en-US" sz="1400" dirty="0" smtClean="0"/>
                <a:t>Not open for section 003 </a:t>
              </a:r>
              <a:r>
                <a:rPr lang="en-US" sz="1400" u="sng" dirty="0" smtClean="0">
                  <a:solidFill>
                    <a:schemeClr val="accent4">
                      <a:lumMod val="75000"/>
                    </a:schemeClr>
                  </a:solidFill>
                </a:rPr>
                <a:t>Change</a:t>
              </a:r>
            </a:p>
            <a:p>
              <a:r>
                <a:rPr lang="en-US" sz="1400" dirty="0" smtClean="0"/>
                <a:t>Generally: Due May 17, 2010 </a:t>
              </a:r>
              <a:r>
                <a:rPr lang="en-US" sz="1400" u="sng" dirty="0" smtClean="0">
                  <a:solidFill>
                    <a:schemeClr val="accent4">
                      <a:lumMod val="75000"/>
                    </a:schemeClr>
                  </a:solidFill>
                </a:rPr>
                <a:t>Change</a:t>
              </a:r>
            </a:p>
            <a:p>
              <a:endParaRPr lang="en-US" sz="1400" u="sng" dirty="0" smtClean="0">
                <a:solidFill>
                  <a:schemeClr val="accent4">
                    <a:lumMod val="75000"/>
                  </a:schemeClr>
                </a:solidFill>
              </a:endParaRPr>
            </a:p>
            <a:p>
              <a:r>
                <a:rPr lang="en-US" sz="1400" dirty="0" smtClean="0"/>
                <a:t>4 Messages regarding this problem </a:t>
              </a:r>
              <a:r>
                <a:rPr lang="en-US" sz="1400" u="sng" dirty="0" smtClean="0">
                  <a:solidFill>
                    <a:schemeClr val="accent4">
                      <a:lumMod val="75000"/>
                    </a:schemeClr>
                  </a:solidFill>
                </a:rPr>
                <a:t>Read</a:t>
              </a:r>
            </a:p>
            <a:p>
              <a:endParaRPr lang="en-US" sz="2000" u="sng" dirty="0" smtClean="0">
                <a:solidFill>
                  <a:schemeClr val="accent4">
                    <a:lumMod val="75000"/>
                  </a:schemeClr>
                </a:solidFill>
              </a:endParaRPr>
            </a:p>
            <a:p>
              <a:endParaRPr lang="en-US" sz="20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295069" y="4747652"/>
              <a:ext cx="3086803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u="sng" dirty="0" smtClean="0">
                  <a:solidFill>
                    <a:schemeClr val="accent4">
                      <a:lumMod val="75000"/>
                    </a:schemeClr>
                  </a:solidFill>
                </a:rPr>
                <a:t>Extend due date</a:t>
              </a:r>
            </a:p>
            <a:p>
              <a:r>
                <a:rPr lang="en-US" sz="1600" u="sng" dirty="0" smtClean="0">
                  <a:solidFill>
                    <a:schemeClr val="accent4">
                      <a:lumMod val="75000"/>
                    </a:schemeClr>
                  </a:solidFill>
                </a:rPr>
                <a:t>Increase maximum number of tries</a:t>
              </a:r>
              <a:endParaRPr lang="en-US" sz="1600" u="sng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3324" y="3188945"/>
              <a:ext cx="8510363" cy="122218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Helpers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3395603" cy="4800600"/>
          </a:xfrm>
        </p:spPr>
        <p:txBody>
          <a:bodyPr/>
          <a:lstStyle/>
          <a:p>
            <a:r>
              <a:rPr lang="en-US" dirty="0" smtClean="0"/>
              <a:t>More helpers to accomplish tasks</a:t>
            </a:r>
          </a:p>
          <a:p>
            <a:r>
              <a:rPr lang="en-US" dirty="0" smtClean="0"/>
              <a:t>“I want to turn this folder into an exam”</a:t>
            </a:r>
          </a:p>
          <a:p>
            <a:pPr lvl="1"/>
            <a:r>
              <a:rPr lang="en-US" dirty="0" smtClean="0"/>
              <a:t>hiding</a:t>
            </a:r>
          </a:p>
          <a:p>
            <a:pPr lvl="1"/>
            <a:r>
              <a:rPr lang="en-US" dirty="0" smtClean="0"/>
              <a:t>dates</a:t>
            </a:r>
          </a:p>
          <a:p>
            <a:pPr lvl="1"/>
            <a:r>
              <a:rPr lang="en-US" dirty="0" smtClean="0"/>
              <a:t>exam mode</a:t>
            </a:r>
          </a:p>
          <a:p>
            <a:pPr lvl="1"/>
            <a:r>
              <a:rPr lang="en-US" dirty="0" smtClean="0"/>
              <a:t>etc</a:t>
            </a:r>
            <a:endParaRPr lang="en-US" dirty="0"/>
          </a:p>
        </p:txBody>
      </p:sp>
      <p:pic>
        <p:nvPicPr>
          <p:cNvPr id="4" name="Picture 3" descr="helper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2883" y="132542"/>
            <a:ext cx="3977448" cy="6583362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Search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Recommender system based on dynamic metadata</a:t>
            </a:r>
          </a:p>
          <a:p>
            <a:r>
              <a:rPr lang="en-US" dirty="0" smtClean="0"/>
              <a:t>Shopping cart metaphor for importing resources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69" y="3587412"/>
            <a:ext cx="9049082" cy="3009597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3342" y="359303"/>
            <a:ext cx="3659717" cy="7827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Alerts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Integrate Purdue’s alert system for students-at-risk into LON-CAPA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813" y="2539999"/>
            <a:ext cx="7888191" cy="41846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1886" y="146933"/>
            <a:ext cx="3659717" cy="12199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New Learner</a:t>
            </a:r>
            <a:br>
              <a:rPr lang="en-US" dirty="0" smtClean="0"/>
            </a:br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09461" y="1447800"/>
            <a:ext cx="3308891" cy="4800600"/>
          </a:xfrm>
        </p:spPr>
        <p:txBody>
          <a:bodyPr/>
          <a:lstStyle/>
          <a:p>
            <a:r>
              <a:rPr lang="en-US" dirty="0" smtClean="0"/>
              <a:t>Content “Assets”</a:t>
            </a:r>
          </a:p>
          <a:p>
            <a:pPr lvl="1"/>
            <a:r>
              <a:rPr lang="en-US" dirty="0" smtClean="0"/>
              <a:t>FAQ</a:t>
            </a:r>
          </a:p>
          <a:p>
            <a:pPr lvl="1"/>
            <a:r>
              <a:rPr lang="en-US" dirty="0" smtClean="0"/>
              <a:t>Recommended resources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234" y="1380068"/>
            <a:ext cx="5749891" cy="5410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4140" y="321733"/>
            <a:ext cx="3659717" cy="11260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Import 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168400"/>
            <a:ext cx="7498080" cy="5080000"/>
          </a:xfrm>
        </p:spPr>
        <p:txBody>
          <a:bodyPr/>
          <a:lstStyle/>
          <a:p>
            <a:r>
              <a:rPr lang="en-US" dirty="0" smtClean="0"/>
              <a:t>Automated ANGEL import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701" y="1744141"/>
            <a:ext cx="5858232" cy="3685017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5050" y="2997200"/>
            <a:ext cx="6428638" cy="3647016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6" name="Bent Arrow 5"/>
          <p:cNvSpPr/>
          <p:nvPr/>
        </p:nvSpPr>
        <p:spPr>
          <a:xfrm rot="5400000">
            <a:off x="5787892" y="1925455"/>
            <a:ext cx="2658541" cy="2837769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on this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3495" y="1197509"/>
            <a:ext cx="6420193" cy="54356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Idea 1 - 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7" y="1269918"/>
            <a:ext cx="7187749" cy="4978482"/>
          </a:xfrm>
        </p:spPr>
        <p:txBody>
          <a:bodyPr>
            <a:normAutofit/>
          </a:bodyPr>
          <a:lstStyle/>
          <a:p>
            <a:r>
              <a:rPr lang="en-US" dirty="0" smtClean="0"/>
              <a:t>History: CAPA started as a pure assessment system</a:t>
            </a:r>
          </a:p>
          <a:p>
            <a:pPr lvl="1"/>
            <a:r>
              <a:rPr lang="en-US" dirty="0" smtClean="0"/>
              <a:t>Course Management added later</a:t>
            </a:r>
          </a:p>
          <a:p>
            <a:pPr lvl="1"/>
            <a:r>
              <a:rPr lang="en-US" dirty="0" smtClean="0"/>
              <a:t>Currently still reflected in the interface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608" y="3359754"/>
            <a:ext cx="4721543" cy="333839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02186" y="3756085"/>
            <a:ext cx="2776537" cy="199063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9900 individual students</a:t>
            </a:r>
          </a:p>
          <a:p>
            <a:pPr algn="ctr"/>
            <a:r>
              <a:rPr lang="en-US" sz="2000" dirty="0" smtClean="0"/>
              <a:t>1/4</a:t>
            </a:r>
            <a:r>
              <a:rPr lang="en-US" sz="2000" baseline="30000" dirty="0" smtClean="0"/>
              <a:t>th</a:t>
            </a:r>
            <a:r>
              <a:rPr lang="en-US" sz="2000" dirty="0" smtClean="0"/>
              <a:t> of </a:t>
            </a:r>
            <a:r>
              <a:rPr lang="en-US" sz="2000" dirty="0" err="1" smtClean="0"/>
              <a:t>MSU’s</a:t>
            </a:r>
            <a:r>
              <a:rPr lang="en-US" sz="2000" dirty="0" smtClean="0"/>
              <a:t> undergraduate population actively uses LON-CAPA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4400" dirty="0" smtClean="0"/>
              <a:t>Questions and maybe answers?</a:t>
            </a:r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Gerd Kortemeyer</a:t>
            </a:r>
          </a:p>
          <a:p>
            <a:pPr>
              <a:buNone/>
            </a:pPr>
            <a:r>
              <a:rPr lang="en-US" dirty="0" smtClean="0">
                <a:solidFill>
                  <a:srgbClr val="637F26"/>
                </a:solidFill>
                <a:hlinkClick r:id="rId2"/>
              </a:rPr>
              <a:t>kortemey@msu.edu</a:t>
            </a:r>
            <a:endParaRPr lang="en-US" dirty="0" smtClean="0">
              <a:solidFill>
                <a:srgbClr val="637F26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637F26"/>
                </a:solidFill>
                <a:hlinkClick r:id="rId3"/>
              </a:rPr>
              <a:t>http://www.lon-capa.org/</a:t>
            </a:r>
            <a:endParaRPr lang="en-US" dirty="0" smtClean="0">
              <a:solidFill>
                <a:srgbClr val="637F26"/>
              </a:solidFill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Idea 1 - 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269918"/>
            <a:ext cx="7498080" cy="4978482"/>
          </a:xfrm>
        </p:spPr>
        <p:txBody>
          <a:bodyPr/>
          <a:lstStyle/>
          <a:p>
            <a:r>
              <a:rPr lang="en-US" dirty="0" smtClean="0"/>
              <a:t>Used to be just natural science</a:t>
            </a:r>
          </a:p>
          <a:p>
            <a:pPr lvl="1"/>
            <a:r>
              <a:rPr lang="en-US" dirty="0" smtClean="0"/>
              <a:t>Not anymore</a:t>
            </a:r>
          </a:p>
          <a:p>
            <a:r>
              <a:rPr lang="en-US" dirty="0" smtClean="0"/>
              <a:t>Requirements</a:t>
            </a:r>
            <a:br>
              <a:rPr lang="en-US" dirty="0" smtClean="0"/>
            </a:br>
            <a:r>
              <a:rPr lang="en-US" dirty="0" smtClean="0"/>
              <a:t>beyond</a:t>
            </a:r>
            <a:br>
              <a:rPr lang="en-US" dirty="0" smtClean="0"/>
            </a:br>
            <a:r>
              <a:rPr lang="en-US" dirty="0" smtClean="0"/>
              <a:t>geeky homework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006" y="4037269"/>
            <a:ext cx="4552605" cy="275103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9880" y="1953674"/>
            <a:ext cx="4239262" cy="2504359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5414128" y="4458033"/>
            <a:ext cx="3519560" cy="233027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lang="en-US" sz="3200" dirty="0" smtClean="0"/>
              <a:t>Bring basic course management up front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Idea 1 - Design</a:t>
            </a:r>
            <a:endParaRPr lang="en-US" dirty="0"/>
          </a:p>
        </p:txBody>
      </p:sp>
      <p:pic>
        <p:nvPicPr>
          <p:cNvPr id="4" name="Picture 3" descr="loncapathre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799" y="1257622"/>
            <a:ext cx="8839201" cy="53594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Idea 2 - 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9933" y="1447800"/>
            <a:ext cx="7882467" cy="4800600"/>
          </a:xfrm>
        </p:spPr>
        <p:txBody>
          <a:bodyPr>
            <a:normAutofit/>
          </a:bodyPr>
          <a:lstStyle/>
          <a:p>
            <a:r>
              <a:rPr lang="en-US" dirty="0" smtClean="0"/>
              <a:t>More features than most systems</a:t>
            </a:r>
            <a:br>
              <a:rPr lang="en-US" dirty="0" smtClean="0"/>
            </a:br>
            <a:r>
              <a:rPr lang="en-US" dirty="0" smtClean="0"/>
              <a:t>… but faculty don’t know about them</a:t>
            </a:r>
          </a:p>
          <a:p>
            <a:pPr lvl="1"/>
            <a:r>
              <a:rPr lang="en-US" dirty="0" smtClean="0"/>
              <a:t>Enormous number of parameters, settings, configurations … sometimes hard to keep track – “Discoverability”</a:t>
            </a:r>
          </a:p>
          <a:p>
            <a:r>
              <a:rPr lang="en-US" i="1" dirty="0" smtClean="0"/>
              <a:t>Very</a:t>
            </a:r>
            <a:r>
              <a:rPr lang="en-US" dirty="0" smtClean="0"/>
              <a:t> powerful system: </a:t>
            </a:r>
            <a:br>
              <a:rPr lang="en-US" dirty="0" smtClean="0"/>
            </a:br>
            <a:r>
              <a:rPr lang="en-US" dirty="0" smtClean="0"/>
              <a:t>“We make the scissors, you do the running.”</a:t>
            </a:r>
          </a:p>
          <a:p>
            <a:pPr lvl="1"/>
            <a:r>
              <a:rPr lang="en-US" dirty="0" smtClean="0"/>
              <a:t>Move to the foreground what is important at the time when it’s needed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Idea 2 - Background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097" y="1242148"/>
            <a:ext cx="8225367" cy="546345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1754" y="1417638"/>
            <a:ext cx="14477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FFFF"/>
                </a:solidFill>
              </a:rPr>
              <a:t>DC 10</a:t>
            </a:r>
            <a:endParaRPr lang="en-US" sz="36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Idea 2 - Design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746" y="1417638"/>
            <a:ext cx="7912163" cy="52615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flipH="1">
            <a:off x="1148612" y="1417638"/>
            <a:ext cx="22940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FFFF"/>
                </a:solidFill>
              </a:rPr>
              <a:t>Airbus</a:t>
            </a:r>
            <a:endParaRPr lang="en-US" sz="36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504</TotalTime>
  <Words>676</Words>
  <Application>Microsoft Macintosh PowerPoint</Application>
  <PresentationFormat>On-screen Show (4:3)</PresentationFormat>
  <Paragraphs>173</Paragraphs>
  <Slides>40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Solstice</vt:lpstr>
      <vt:lpstr>LON-CAPA 3.0</vt:lpstr>
      <vt:lpstr>Overview</vt:lpstr>
      <vt:lpstr>Guiding ideas for new release</vt:lpstr>
      <vt:lpstr>Idea 1 - Background</vt:lpstr>
      <vt:lpstr>Idea 1 - Background</vt:lpstr>
      <vt:lpstr>Idea 1 - Design</vt:lpstr>
      <vt:lpstr>Idea 2 - Background</vt:lpstr>
      <vt:lpstr>Idea 2 - Background</vt:lpstr>
      <vt:lpstr>Idea 2 - Design</vt:lpstr>
      <vt:lpstr>Idea 2 - Design</vt:lpstr>
      <vt:lpstr>Who is or will be working on that?</vt:lpstr>
      <vt:lpstr>… with input by</vt:lpstr>
      <vt:lpstr>Things already (almost) working</vt:lpstr>
      <vt:lpstr>Menus</vt:lpstr>
      <vt:lpstr>Menus</vt:lpstr>
      <vt:lpstr>Menus</vt:lpstr>
      <vt:lpstr>Menus</vt:lpstr>
      <vt:lpstr>Menus</vt:lpstr>
      <vt:lpstr>Menus</vt:lpstr>
      <vt:lpstr>Contextualization</vt:lpstr>
      <vt:lpstr>Contextualization</vt:lpstr>
      <vt:lpstr>Contextualization</vt:lpstr>
      <vt:lpstr>Grading</vt:lpstr>
      <vt:lpstr>Content Editor</vt:lpstr>
      <vt:lpstr>Navigation</vt:lpstr>
      <vt:lpstr>… and yes, homework …</vt:lpstr>
      <vt:lpstr>Homework</vt:lpstr>
      <vt:lpstr>i&gt;Clicker2</vt:lpstr>
      <vt:lpstr>And always: Bugs and enhancements</vt:lpstr>
      <vt:lpstr>Things to be done</vt:lpstr>
      <vt:lpstr>New Home Screen</vt:lpstr>
      <vt:lpstr>New What’s New</vt:lpstr>
      <vt:lpstr>New Contextualization</vt:lpstr>
      <vt:lpstr>New Helpers</vt:lpstr>
      <vt:lpstr>New Search</vt:lpstr>
      <vt:lpstr>New Alerts</vt:lpstr>
      <vt:lpstr>New Learner Resources</vt:lpstr>
      <vt:lpstr>New Import Tools</vt:lpstr>
      <vt:lpstr>More on this</vt:lpstr>
      <vt:lpstr>Thank you!</vt:lpstr>
    </vt:vector>
  </TitlesOfParts>
  <Company>Michigan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LON-CAPA 3.0</dc:title>
  <dc:creator>Gerd Kortemeyer</dc:creator>
  <cp:lastModifiedBy>Gerd Kortemeyer</cp:lastModifiedBy>
  <cp:revision>36</cp:revision>
  <cp:lastPrinted>2011-04-01T15:52:04Z</cp:lastPrinted>
  <dcterms:created xsi:type="dcterms:W3CDTF">2011-04-01T15:50:30Z</dcterms:created>
  <dcterms:modified xsi:type="dcterms:W3CDTF">2011-04-01T17:23:20Z</dcterms:modified>
</cp:coreProperties>
</file>